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 id="264" r:id="rId9"/>
    <p:sldId id="267" r:id="rId10"/>
    <p:sldId id="270" r:id="rId11"/>
    <p:sldId id="271" r:id="rId12"/>
    <p:sldId id="272" r:id="rId13"/>
    <p:sldId id="273" r:id="rId14"/>
    <p:sldId id="269" r:id="rId15"/>
    <p:sldId id="268" r:id="rId16"/>
    <p:sldId id="276" r:id="rId17"/>
    <p:sldId id="277" r:id="rId18"/>
    <p:sldId id="274" r:id="rId19"/>
    <p:sldId id="278" r:id="rId20"/>
    <p:sldId id="279" r:id="rId21"/>
    <p:sldId id="275" r:id="rId22"/>
    <p:sldId id="282" r:id="rId23"/>
    <p:sldId id="281" r:id="rId24"/>
    <p:sldId id="280" r:id="rId25"/>
    <p:sldId id="283" r:id="rId26"/>
    <p:sldId id="284" r:id="rId27"/>
    <p:sldId id="285" r:id="rId28"/>
    <p:sldId id="288" r:id="rId29"/>
    <p:sldId id="287" r:id="rId30"/>
    <p:sldId id="291" r:id="rId31"/>
    <p:sldId id="289" r:id="rId32"/>
    <p:sldId id="290" r:id="rId33"/>
    <p:sldId id="286" r:id="rId34"/>
    <p:sldId id="292" r:id="rId35"/>
    <p:sldId id="293" r:id="rId36"/>
    <p:sldId id="294" r:id="rId37"/>
    <p:sldId id="295" r:id="rId38"/>
    <p:sldId id="296" r:id="rId39"/>
    <p:sldId id="297" r:id="rId40"/>
    <p:sldId id="301" r:id="rId41"/>
    <p:sldId id="300" r:id="rId42"/>
    <p:sldId id="298" r:id="rId43"/>
    <p:sldId id="299"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9"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15"/>
  </p:normalViewPr>
  <p:slideViewPr>
    <p:cSldViewPr snapToGrid="0" snapToObjects="1">
      <p:cViewPr varScale="1">
        <p:scale>
          <a:sx n="79" d="100"/>
          <a:sy n="79" d="100"/>
        </p:scale>
        <p:origin x="148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09A5-2A5C-A24A-89AC-69DE9B4A2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F7B35C-5C83-E14D-84FD-3B3470697C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EFF53C-304D-1949-9756-DCC2B7314505}"/>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5" name="Footer Placeholder 4">
            <a:extLst>
              <a:ext uri="{FF2B5EF4-FFF2-40B4-BE49-F238E27FC236}">
                <a16:creationId xmlns:a16="http://schemas.microsoft.com/office/drawing/2014/main" id="{2A5C4C9D-938C-A446-9066-3B687951EE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9633C-5500-0E49-8AF2-7D5656792A55}"/>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351752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A7837-BA55-D643-8E57-FDBF2E35E1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CCBA8-C09C-8243-B601-59EC14FAB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43574-A27F-0147-A738-BA7EC22B919F}"/>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5" name="Footer Placeholder 4">
            <a:extLst>
              <a:ext uri="{FF2B5EF4-FFF2-40B4-BE49-F238E27FC236}">
                <a16:creationId xmlns:a16="http://schemas.microsoft.com/office/drawing/2014/main" id="{39DC6A10-5561-9C4C-B245-BA16B43914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ACAC93-E923-DC48-ACD4-B8E401CDDB37}"/>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204541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C8F1D9-ECE2-534A-91C7-8057CCF91D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415D5E-DF1D-BD48-9CBB-56B329630F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74A21-FD98-5E4B-8F24-2164E8D6D7AA}"/>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5" name="Footer Placeholder 4">
            <a:extLst>
              <a:ext uri="{FF2B5EF4-FFF2-40B4-BE49-F238E27FC236}">
                <a16:creationId xmlns:a16="http://schemas.microsoft.com/office/drawing/2014/main" id="{6EB76A1E-1184-8C44-A371-E946725D0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72A00-904D-8E4F-A3B2-FEB02550A562}"/>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9674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BE425-2F79-0B4A-8ECB-4B5F73627B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7B16E2-BBC0-3F4F-A5DF-78EBCC0F36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395C0-B9DA-4041-9F9E-10BC720B5FAE}"/>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5" name="Footer Placeholder 4">
            <a:extLst>
              <a:ext uri="{FF2B5EF4-FFF2-40B4-BE49-F238E27FC236}">
                <a16:creationId xmlns:a16="http://schemas.microsoft.com/office/drawing/2014/main" id="{3C124C05-E9D6-2E40-B4C0-7191F7DAE8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FD354-48DC-4749-BF8F-B00015E59242}"/>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246723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14014-56DA-2148-BDC9-F8B1839E22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0B0274-F1EE-2944-98B7-0B64D16E32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C5BAA3-707E-CF42-A1BF-6A2F5D8B3078}"/>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5" name="Footer Placeholder 4">
            <a:extLst>
              <a:ext uri="{FF2B5EF4-FFF2-40B4-BE49-F238E27FC236}">
                <a16:creationId xmlns:a16="http://schemas.microsoft.com/office/drawing/2014/main" id="{ED8812CE-6DFC-CF48-9232-83163E21C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455DC7-A5B1-594D-91C6-06C7F912FE7E}"/>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372055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EE1E-0A9A-954E-BB27-2E82DD203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D0FDF1-A824-BF47-9EF8-F6C1824F96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9132E4-C90A-1840-9CA2-CDCC265669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EA0C76-AE19-6343-AE1E-C24CC20570E0}"/>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6" name="Footer Placeholder 5">
            <a:extLst>
              <a:ext uri="{FF2B5EF4-FFF2-40B4-BE49-F238E27FC236}">
                <a16:creationId xmlns:a16="http://schemas.microsoft.com/office/drawing/2014/main" id="{B48D7044-E452-8548-B762-19A2EB8736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B47EE7-37D2-B947-BF95-A53E1FA7943C}"/>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321577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C1334-3007-0042-9049-1B211E8CC1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B38343-E6B8-154E-81AA-D1843DD1D0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F7195F-C4E8-5640-804D-06832260FB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DF4D42-44F1-4342-AD0E-2BFD8B7F6A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8ADC7E-4943-384C-B42B-8A3DA26173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2E0F86-EDEC-8E46-81E4-E1FEFABE222D}"/>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8" name="Footer Placeholder 7">
            <a:extLst>
              <a:ext uri="{FF2B5EF4-FFF2-40B4-BE49-F238E27FC236}">
                <a16:creationId xmlns:a16="http://schemas.microsoft.com/office/drawing/2014/main" id="{B6DAF748-895D-E94A-8CE6-0F748B3174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E9DABC-92E0-E645-879D-68AA93BA69F7}"/>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236016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29677-2AB9-A343-96DB-92B6C4EED4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EFCB1-47D8-DB4D-A1C4-CD1032BD28A5}"/>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4" name="Footer Placeholder 3">
            <a:extLst>
              <a:ext uri="{FF2B5EF4-FFF2-40B4-BE49-F238E27FC236}">
                <a16:creationId xmlns:a16="http://schemas.microsoft.com/office/drawing/2014/main" id="{F0A08FA2-EE24-0349-B31C-FDEDCCB5C7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A1DC5E-5F94-F04D-9ED9-E403156EEEA5}"/>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328689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96DC32-CF85-D24B-B564-231C78C911A6}"/>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3" name="Footer Placeholder 2">
            <a:extLst>
              <a:ext uri="{FF2B5EF4-FFF2-40B4-BE49-F238E27FC236}">
                <a16:creationId xmlns:a16="http://schemas.microsoft.com/office/drawing/2014/main" id="{0CE5B940-4046-B641-B425-F8FD027108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FDB490-BDB4-984D-88FC-8B1A3BDC04C8}"/>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100596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DC12E-7FA8-3449-9187-C66E4DC49F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DBEE0C-EF54-3947-B65E-37958176C4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B2372C-FE98-8648-9B17-F43D4AD77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DB4B25-BC6E-0045-AFD3-3F172857E9BF}"/>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6" name="Footer Placeholder 5">
            <a:extLst>
              <a:ext uri="{FF2B5EF4-FFF2-40B4-BE49-F238E27FC236}">
                <a16:creationId xmlns:a16="http://schemas.microsoft.com/office/drawing/2014/main" id="{832EB4A9-96EF-2449-AE48-F8E88984A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97CAFF-8FF4-8546-B81F-FC514155AFD7}"/>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297167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8B837-4083-E145-9988-514A2AE26E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BB5CBC-9B82-D245-9631-E257577013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1BBC65-1098-7648-B391-DF5FB22FD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302C49-A5BA-784A-AC84-EFBCA328894A}"/>
              </a:ext>
            </a:extLst>
          </p:cNvPr>
          <p:cNvSpPr>
            <a:spLocks noGrp="1"/>
          </p:cNvSpPr>
          <p:nvPr>
            <p:ph type="dt" sz="half" idx="10"/>
          </p:nvPr>
        </p:nvSpPr>
        <p:spPr/>
        <p:txBody>
          <a:bodyPr/>
          <a:lstStyle/>
          <a:p>
            <a:fld id="{DB8D5560-11ED-8644-AC08-1125BC425C54}" type="datetimeFigureOut">
              <a:rPr lang="en-US" smtClean="0"/>
              <a:t>1/4/22</a:t>
            </a:fld>
            <a:endParaRPr lang="en-US"/>
          </a:p>
        </p:txBody>
      </p:sp>
      <p:sp>
        <p:nvSpPr>
          <p:cNvPr id="6" name="Footer Placeholder 5">
            <a:extLst>
              <a:ext uri="{FF2B5EF4-FFF2-40B4-BE49-F238E27FC236}">
                <a16:creationId xmlns:a16="http://schemas.microsoft.com/office/drawing/2014/main" id="{9E608D17-90F2-944E-9087-A03FDFAFD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1E76D7-63E7-4F4A-AA69-1DDC90C1F129}"/>
              </a:ext>
            </a:extLst>
          </p:cNvPr>
          <p:cNvSpPr>
            <a:spLocks noGrp="1"/>
          </p:cNvSpPr>
          <p:nvPr>
            <p:ph type="sldNum" sz="quarter" idx="12"/>
          </p:nvPr>
        </p:nvSpPr>
        <p:spPr/>
        <p:txBody>
          <a:bodyPr/>
          <a:lstStyle/>
          <a:p>
            <a:fld id="{5CD85DED-96A4-5C48-A08A-1C2F2025E64D}" type="slidenum">
              <a:rPr lang="en-US" smtClean="0"/>
              <a:t>‹#›</a:t>
            </a:fld>
            <a:endParaRPr lang="en-US"/>
          </a:p>
        </p:txBody>
      </p:sp>
    </p:spTree>
    <p:extLst>
      <p:ext uri="{BB962C8B-B14F-4D97-AF65-F5344CB8AC3E}">
        <p14:creationId xmlns:p14="http://schemas.microsoft.com/office/powerpoint/2010/main" val="10851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7B8DAF-2DB3-2044-A5A7-6182D9C217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E8D268-C43C-4146-860F-92A2D94A5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BB5C20-8A8E-F440-A210-9F44B9036A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D5560-11ED-8644-AC08-1125BC425C54}" type="datetimeFigureOut">
              <a:rPr lang="en-US" smtClean="0"/>
              <a:t>1/4/22</a:t>
            </a:fld>
            <a:endParaRPr lang="en-US"/>
          </a:p>
        </p:txBody>
      </p:sp>
      <p:sp>
        <p:nvSpPr>
          <p:cNvPr id="5" name="Footer Placeholder 4">
            <a:extLst>
              <a:ext uri="{FF2B5EF4-FFF2-40B4-BE49-F238E27FC236}">
                <a16:creationId xmlns:a16="http://schemas.microsoft.com/office/drawing/2014/main" id="{9B2987B8-97F3-A643-A0B2-9E669BB4A5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C65F4F-5F29-D848-B303-0E7CEE2A43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85DED-96A4-5C48-A08A-1C2F2025E64D}" type="slidenum">
              <a:rPr lang="en-US" smtClean="0"/>
              <a:t>‹#›</a:t>
            </a:fld>
            <a:endParaRPr lang="en-US"/>
          </a:p>
        </p:txBody>
      </p:sp>
    </p:spTree>
    <p:extLst>
      <p:ext uri="{BB962C8B-B14F-4D97-AF65-F5344CB8AC3E}">
        <p14:creationId xmlns:p14="http://schemas.microsoft.com/office/powerpoint/2010/main" val="2277179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DC35A-F2E2-A344-987D-E1F0BA22E246}"/>
              </a:ext>
            </a:extLst>
          </p:cNvPr>
          <p:cNvSpPr>
            <a:spLocks noGrp="1"/>
          </p:cNvSpPr>
          <p:nvPr>
            <p:ph type="ctrTitle"/>
          </p:nvPr>
        </p:nvSpPr>
        <p:spPr/>
        <p:txBody>
          <a:bodyPr>
            <a:normAutofit/>
          </a:bodyPr>
          <a:lstStyle/>
          <a:p>
            <a:r>
              <a:rPr lang="en-US" sz="9600" dirty="0">
                <a:solidFill>
                  <a:schemeClr val="bg1"/>
                </a:solidFill>
              </a:rPr>
              <a:t>Grace Care</a:t>
            </a:r>
          </a:p>
        </p:txBody>
      </p:sp>
      <p:sp>
        <p:nvSpPr>
          <p:cNvPr id="3" name="Subtitle 2">
            <a:extLst>
              <a:ext uri="{FF2B5EF4-FFF2-40B4-BE49-F238E27FC236}">
                <a16:creationId xmlns:a16="http://schemas.microsoft.com/office/drawing/2014/main" id="{F297AFD3-878E-2548-B057-3015DA4BB6DD}"/>
              </a:ext>
            </a:extLst>
          </p:cNvPr>
          <p:cNvSpPr>
            <a:spLocks noGrp="1"/>
          </p:cNvSpPr>
          <p:nvPr>
            <p:ph type="subTitle" idx="1"/>
          </p:nvPr>
        </p:nvSpPr>
        <p:spPr/>
        <p:txBody>
          <a:bodyPr>
            <a:normAutofit/>
          </a:bodyPr>
          <a:lstStyle/>
          <a:p>
            <a:r>
              <a:rPr lang="en-US" sz="4000" dirty="0">
                <a:solidFill>
                  <a:schemeClr val="bg1"/>
                </a:solidFill>
              </a:rPr>
              <a:t>Education and Training for Dementia Care</a:t>
            </a:r>
          </a:p>
        </p:txBody>
      </p:sp>
    </p:spTree>
    <p:extLst>
      <p:ext uri="{BB962C8B-B14F-4D97-AF65-F5344CB8AC3E}">
        <p14:creationId xmlns:p14="http://schemas.microsoft.com/office/powerpoint/2010/main" val="2414152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374ED-01DF-DC46-B945-6999E1B1514D}"/>
              </a:ext>
            </a:extLst>
          </p:cNvPr>
          <p:cNvSpPr>
            <a:spLocks noGrp="1"/>
          </p:cNvSpPr>
          <p:nvPr>
            <p:ph type="ctrTitle"/>
          </p:nvPr>
        </p:nvSpPr>
        <p:spPr/>
        <p:txBody>
          <a:bodyPr/>
          <a:lstStyle/>
          <a:p>
            <a:r>
              <a:rPr lang="en-US" dirty="0">
                <a:solidFill>
                  <a:schemeClr val="bg1"/>
                </a:solidFill>
              </a:rPr>
              <a:t>Introduction</a:t>
            </a:r>
          </a:p>
        </p:txBody>
      </p:sp>
      <p:sp>
        <p:nvSpPr>
          <p:cNvPr id="3" name="Subtitle 2">
            <a:extLst>
              <a:ext uri="{FF2B5EF4-FFF2-40B4-BE49-F238E27FC236}">
                <a16:creationId xmlns:a16="http://schemas.microsoft.com/office/drawing/2014/main" id="{EBACC582-3A37-C54F-9374-78E5F7B03469}"/>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1079511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FCA41-E58B-A54E-916C-F26F7F88B6D5}"/>
              </a:ext>
            </a:extLst>
          </p:cNvPr>
          <p:cNvSpPr>
            <a:spLocks noGrp="1"/>
          </p:cNvSpPr>
          <p:nvPr>
            <p:ph type="title"/>
          </p:nvPr>
        </p:nvSpPr>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B7BBF0A4-430E-8A40-BD71-422D7F664D99}"/>
              </a:ext>
            </a:extLst>
          </p:cNvPr>
          <p:cNvSpPr>
            <a:spLocks noGrp="1"/>
          </p:cNvSpPr>
          <p:nvPr>
            <p:ph idx="1"/>
          </p:nvPr>
        </p:nvSpPr>
        <p:spPr>
          <a:xfrm>
            <a:off x="838200" y="1690688"/>
            <a:ext cx="11353800" cy="4486275"/>
          </a:xfrm>
        </p:spPr>
        <p:txBody>
          <a:bodyPr>
            <a:noAutofit/>
          </a:bodyPr>
          <a:lstStyle/>
          <a:p>
            <a:r>
              <a:rPr lang="en-US" sz="3200" dirty="0">
                <a:solidFill>
                  <a:schemeClr val="bg1"/>
                </a:solidFill>
              </a:rPr>
              <a:t>Goal of this Ministry Training</a:t>
            </a:r>
          </a:p>
          <a:p>
            <a:pPr lvl="1"/>
            <a:r>
              <a:rPr lang="en-US" sz="3200" dirty="0">
                <a:solidFill>
                  <a:schemeClr val="bg1"/>
                </a:solidFill>
              </a:rPr>
              <a:t>Learn from God’s word how to apply God’s grace to our perception of dementia.</a:t>
            </a:r>
          </a:p>
          <a:p>
            <a:pPr lvl="1"/>
            <a:r>
              <a:rPr lang="en-US" sz="3200" dirty="0">
                <a:solidFill>
                  <a:schemeClr val="bg1"/>
                </a:solidFill>
              </a:rPr>
              <a:t>For those with dementia, provide a perspective from God’s point of view, so they can be ministered to with dignity and respect.</a:t>
            </a:r>
          </a:p>
          <a:p>
            <a:pPr lvl="1"/>
            <a:r>
              <a:rPr lang="en-US" sz="3200" dirty="0">
                <a:solidFill>
                  <a:schemeClr val="bg1"/>
                </a:solidFill>
              </a:rPr>
              <a:t>Learn to minister grace to the one with dementia, their family, and friends.  </a:t>
            </a:r>
          </a:p>
          <a:p>
            <a:pPr lvl="1"/>
            <a:r>
              <a:rPr lang="en-US" sz="3200" dirty="0">
                <a:solidFill>
                  <a:schemeClr val="bg1"/>
                </a:solidFill>
              </a:rPr>
              <a:t>To provide some guidance and education to local churches to effectively minister grace to those with this need in the Church and the community.</a:t>
            </a:r>
          </a:p>
        </p:txBody>
      </p:sp>
    </p:spTree>
    <p:extLst>
      <p:ext uri="{BB962C8B-B14F-4D97-AF65-F5344CB8AC3E}">
        <p14:creationId xmlns:p14="http://schemas.microsoft.com/office/powerpoint/2010/main" val="239040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FF1E9-738E-7842-BB8C-D7A2370CAE56}"/>
              </a:ext>
            </a:extLst>
          </p:cNvPr>
          <p:cNvSpPr>
            <a:spLocks noGrp="1"/>
          </p:cNvSpPr>
          <p:nvPr>
            <p:ph type="title"/>
          </p:nvPr>
        </p:nvSpPr>
        <p:spPr/>
        <p:txBody>
          <a:bodyPr/>
          <a:lstStyle/>
          <a:p>
            <a:r>
              <a:rPr lang="en-US" dirty="0">
                <a:solidFill>
                  <a:schemeClr val="bg1"/>
                </a:solidFill>
              </a:rPr>
              <a:t>Homework</a:t>
            </a:r>
          </a:p>
        </p:txBody>
      </p:sp>
      <p:sp>
        <p:nvSpPr>
          <p:cNvPr id="3" name="Content Placeholder 2">
            <a:extLst>
              <a:ext uri="{FF2B5EF4-FFF2-40B4-BE49-F238E27FC236}">
                <a16:creationId xmlns:a16="http://schemas.microsoft.com/office/drawing/2014/main" id="{39ADC832-F2A6-0B42-B6F7-7AD514ABDD1D}"/>
              </a:ext>
            </a:extLst>
          </p:cNvPr>
          <p:cNvSpPr>
            <a:spLocks noGrp="1"/>
          </p:cNvSpPr>
          <p:nvPr>
            <p:ph idx="1"/>
          </p:nvPr>
        </p:nvSpPr>
        <p:spPr/>
        <p:txBody>
          <a:bodyPr>
            <a:normAutofit/>
          </a:bodyPr>
          <a:lstStyle/>
          <a:p>
            <a:r>
              <a:rPr lang="en-US" sz="3200" dirty="0">
                <a:solidFill>
                  <a:schemeClr val="bg1"/>
                </a:solidFill>
              </a:rPr>
              <a:t>Read Chapters 1, 8-9 of “Finding Grace in the Face of Dementia”</a:t>
            </a:r>
          </a:p>
          <a:p>
            <a:r>
              <a:rPr lang="en-US" sz="3200" dirty="0">
                <a:solidFill>
                  <a:schemeClr val="bg1"/>
                </a:solidFill>
              </a:rPr>
              <a:t>Start reading Dementia Caregiver Guide</a:t>
            </a:r>
          </a:p>
          <a:p>
            <a:r>
              <a:rPr lang="en-US" sz="3200" dirty="0">
                <a:solidFill>
                  <a:schemeClr val="bg1"/>
                </a:solidFill>
              </a:rPr>
              <a:t>Gems Description of the 6 stages of dementia</a:t>
            </a:r>
          </a:p>
        </p:txBody>
      </p:sp>
    </p:spTree>
    <p:extLst>
      <p:ext uri="{BB962C8B-B14F-4D97-AF65-F5344CB8AC3E}">
        <p14:creationId xmlns:p14="http://schemas.microsoft.com/office/powerpoint/2010/main" val="194128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2C451-4E8B-0E4A-972D-1B46054E2D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D4F530-8F89-624D-AE5B-85C9DF410BC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75689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927C1-F710-9D42-A6AE-42D1BEE9053D}"/>
              </a:ext>
            </a:extLst>
          </p:cNvPr>
          <p:cNvSpPr>
            <a:spLocks noGrp="1"/>
          </p:cNvSpPr>
          <p:nvPr>
            <p:ph type="ctrTitle"/>
          </p:nvPr>
        </p:nvSpPr>
        <p:spPr/>
        <p:txBody>
          <a:bodyPr/>
          <a:lstStyle/>
          <a:p>
            <a:r>
              <a:rPr lang="en-US" dirty="0">
                <a:solidFill>
                  <a:schemeClr val="bg1"/>
                </a:solidFill>
              </a:rPr>
              <a:t>God and Dementia</a:t>
            </a:r>
          </a:p>
        </p:txBody>
      </p:sp>
      <p:sp>
        <p:nvSpPr>
          <p:cNvPr id="3" name="Subtitle 2">
            <a:extLst>
              <a:ext uri="{FF2B5EF4-FFF2-40B4-BE49-F238E27FC236}">
                <a16:creationId xmlns:a16="http://schemas.microsoft.com/office/drawing/2014/main" id="{DDA56AC4-03BA-8649-9484-554CF93ABDD8}"/>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337441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08B1-5882-1247-B386-C2A33D734A3E}"/>
              </a:ext>
            </a:extLst>
          </p:cNvPr>
          <p:cNvSpPr>
            <a:spLocks noGrp="1"/>
          </p:cNvSpPr>
          <p:nvPr>
            <p:ph type="title"/>
          </p:nvPr>
        </p:nvSpPr>
        <p:spPr/>
        <p:txBody>
          <a:bodyPr/>
          <a:lstStyle/>
          <a:p>
            <a:r>
              <a:rPr lang="en-US" dirty="0">
                <a:solidFill>
                  <a:schemeClr val="bg1"/>
                </a:solidFill>
              </a:rPr>
              <a:t>God and Dementia </a:t>
            </a:r>
          </a:p>
        </p:txBody>
      </p:sp>
      <p:sp>
        <p:nvSpPr>
          <p:cNvPr id="3" name="Content Placeholder 2">
            <a:extLst>
              <a:ext uri="{FF2B5EF4-FFF2-40B4-BE49-F238E27FC236}">
                <a16:creationId xmlns:a16="http://schemas.microsoft.com/office/drawing/2014/main" id="{06ED6826-A782-3845-877B-BB65CEA6FB01}"/>
              </a:ext>
            </a:extLst>
          </p:cNvPr>
          <p:cNvSpPr>
            <a:spLocks noGrp="1"/>
          </p:cNvSpPr>
          <p:nvPr>
            <p:ph idx="1"/>
          </p:nvPr>
        </p:nvSpPr>
        <p:spPr/>
        <p:txBody>
          <a:bodyPr>
            <a:normAutofit/>
          </a:bodyPr>
          <a:lstStyle/>
          <a:p>
            <a:pPr marL="514350" lvl="0" indent="-514350">
              <a:buFont typeface="+mj-lt"/>
              <a:buAutoNum type="arabicPeriod"/>
            </a:pPr>
            <a:r>
              <a:rPr lang="en-US" sz="3200" b="1" dirty="0">
                <a:solidFill>
                  <a:schemeClr val="bg1"/>
                </a:solidFill>
              </a:rPr>
              <a:t>Psalm 62:11-12</a:t>
            </a:r>
            <a:r>
              <a:rPr lang="en-US" sz="3200" dirty="0">
                <a:solidFill>
                  <a:schemeClr val="bg1"/>
                </a:solidFill>
              </a:rPr>
              <a:t>   Despite of our sinfulness, what can we expect from God in regard to His love?  </a:t>
            </a:r>
            <a:r>
              <a:rPr lang="en-US" sz="3200" dirty="0">
                <a:solidFill>
                  <a:srgbClr val="FFC000"/>
                </a:solidFill>
              </a:rPr>
              <a:t>It is steadfast</a:t>
            </a:r>
          </a:p>
          <a:p>
            <a:pPr marL="514350" lvl="0" indent="-514350">
              <a:buFont typeface="+mj-lt"/>
              <a:buAutoNum type="arabicPeriod"/>
            </a:pPr>
            <a:r>
              <a:rPr lang="en-US" sz="3200" b="1" dirty="0">
                <a:solidFill>
                  <a:schemeClr val="bg1"/>
                </a:solidFill>
              </a:rPr>
              <a:t>Psalm 57:2 </a:t>
            </a:r>
            <a:r>
              <a:rPr lang="en-US" sz="3200" dirty="0">
                <a:solidFill>
                  <a:schemeClr val="bg1"/>
                </a:solidFill>
              </a:rPr>
              <a:t>  What does God have for us with every detail of our lives?  </a:t>
            </a:r>
            <a:r>
              <a:rPr lang="en-US" sz="3200" dirty="0">
                <a:solidFill>
                  <a:srgbClr val="FFC000"/>
                </a:solidFill>
              </a:rPr>
              <a:t>A purpose</a:t>
            </a:r>
          </a:p>
          <a:p>
            <a:pPr marL="514350" lvl="0" indent="-514350">
              <a:buFont typeface="+mj-lt"/>
              <a:buAutoNum type="arabicPeriod"/>
            </a:pPr>
            <a:r>
              <a:rPr lang="en-US" sz="3200" b="1" dirty="0">
                <a:solidFill>
                  <a:schemeClr val="bg1"/>
                </a:solidFill>
              </a:rPr>
              <a:t>Rom. 11:33 </a:t>
            </a:r>
            <a:r>
              <a:rPr lang="en-US" sz="3200" dirty="0">
                <a:solidFill>
                  <a:schemeClr val="bg1"/>
                </a:solidFill>
              </a:rPr>
              <a:t> What do we need to learn and keep in mind about God and His purpose for our lives? </a:t>
            </a:r>
            <a:r>
              <a:rPr lang="en-US" sz="3200" dirty="0">
                <a:solidFill>
                  <a:srgbClr val="FFC000"/>
                </a:solidFill>
              </a:rPr>
              <a:t> We won’t be able to understand it all.</a:t>
            </a:r>
          </a:p>
        </p:txBody>
      </p:sp>
    </p:spTree>
    <p:extLst>
      <p:ext uri="{BB962C8B-B14F-4D97-AF65-F5344CB8AC3E}">
        <p14:creationId xmlns:p14="http://schemas.microsoft.com/office/powerpoint/2010/main" val="182160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08B1-5882-1247-B386-C2A33D734A3E}"/>
              </a:ext>
            </a:extLst>
          </p:cNvPr>
          <p:cNvSpPr>
            <a:spLocks noGrp="1"/>
          </p:cNvSpPr>
          <p:nvPr>
            <p:ph type="title"/>
          </p:nvPr>
        </p:nvSpPr>
        <p:spPr/>
        <p:txBody>
          <a:bodyPr/>
          <a:lstStyle/>
          <a:p>
            <a:r>
              <a:rPr lang="en-US" dirty="0">
                <a:solidFill>
                  <a:schemeClr val="bg1"/>
                </a:solidFill>
              </a:rPr>
              <a:t>God and Dementia </a:t>
            </a:r>
          </a:p>
        </p:txBody>
      </p:sp>
      <p:sp>
        <p:nvSpPr>
          <p:cNvPr id="3" name="Content Placeholder 2">
            <a:extLst>
              <a:ext uri="{FF2B5EF4-FFF2-40B4-BE49-F238E27FC236}">
                <a16:creationId xmlns:a16="http://schemas.microsoft.com/office/drawing/2014/main" id="{06ED6826-A782-3845-877B-BB65CEA6FB01}"/>
              </a:ext>
            </a:extLst>
          </p:cNvPr>
          <p:cNvSpPr>
            <a:spLocks noGrp="1"/>
          </p:cNvSpPr>
          <p:nvPr>
            <p:ph idx="1"/>
          </p:nvPr>
        </p:nvSpPr>
        <p:spPr/>
        <p:txBody>
          <a:bodyPr>
            <a:normAutofit/>
          </a:bodyPr>
          <a:lstStyle/>
          <a:p>
            <a:pPr marL="514350" lvl="0" indent="-514350">
              <a:buFont typeface="+mj-lt"/>
              <a:buAutoNum type="arabicPeriod" startAt="4"/>
            </a:pPr>
            <a:r>
              <a:rPr lang="en-US" sz="3200" b="1" dirty="0">
                <a:solidFill>
                  <a:schemeClr val="bg1"/>
                </a:solidFill>
              </a:rPr>
              <a:t>Gen. 1:1</a:t>
            </a:r>
            <a:r>
              <a:rPr lang="en-US" sz="3200" dirty="0">
                <a:solidFill>
                  <a:schemeClr val="bg1"/>
                </a:solidFill>
              </a:rPr>
              <a:t>  Where should our focus be in life?  </a:t>
            </a:r>
            <a:r>
              <a:rPr lang="en-US" sz="3200" dirty="0">
                <a:solidFill>
                  <a:srgbClr val="FFC000"/>
                </a:solidFill>
              </a:rPr>
              <a:t>On our Creator God.</a:t>
            </a:r>
          </a:p>
          <a:p>
            <a:pPr marL="514350" lvl="0" indent="-514350">
              <a:buFont typeface="+mj-lt"/>
              <a:buAutoNum type="arabicPeriod" startAt="4"/>
            </a:pPr>
            <a:r>
              <a:rPr lang="en-US" sz="3200" b="1" dirty="0">
                <a:solidFill>
                  <a:schemeClr val="bg1"/>
                </a:solidFill>
              </a:rPr>
              <a:t>Ex. 3:14 </a:t>
            </a:r>
            <a:r>
              <a:rPr lang="en-US" sz="3200" dirty="0">
                <a:solidFill>
                  <a:schemeClr val="bg1"/>
                </a:solidFill>
              </a:rPr>
              <a:t> How does God describe Himself here?  “I AM.”       In regard to life, what does this mean?  </a:t>
            </a:r>
            <a:r>
              <a:rPr lang="en-US" sz="3200" dirty="0">
                <a:solidFill>
                  <a:srgbClr val="FFC000"/>
                </a:solidFill>
              </a:rPr>
              <a:t>He has and always will exist.  He is life.</a:t>
            </a:r>
          </a:p>
          <a:p>
            <a:pPr marL="514350" lvl="0" indent="-514350">
              <a:buFont typeface="+mj-lt"/>
              <a:buAutoNum type="arabicPeriod" startAt="4"/>
            </a:pPr>
            <a:r>
              <a:rPr lang="en-US" sz="3200" b="1" dirty="0">
                <a:solidFill>
                  <a:schemeClr val="bg1"/>
                </a:solidFill>
              </a:rPr>
              <a:t>Rom. 11:36</a:t>
            </a:r>
            <a:r>
              <a:rPr lang="en-US" sz="3200" dirty="0">
                <a:solidFill>
                  <a:schemeClr val="bg1"/>
                </a:solidFill>
              </a:rPr>
              <a:t>  What does this verse reveal about life?  </a:t>
            </a:r>
            <a:r>
              <a:rPr lang="en-US" sz="3200" dirty="0">
                <a:solidFill>
                  <a:srgbClr val="FFC000"/>
                </a:solidFill>
              </a:rPr>
              <a:t>Life is all about Him.</a:t>
            </a:r>
          </a:p>
        </p:txBody>
      </p:sp>
    </p:spTree>
    <p:extLst>
      <p:ext uri="{BB962C8B-B14F-4D97-AF65-F5344CB8AC3E}">
        <p14:creationId xmlns:p14="http://schemas.microsoft.com/office/powerpoint/2010/main" val="8772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08B1-5882-1247-B386-C2A33D734A3E}"/>
              </a:ext>
            </a:extLst>
          </p:cNvPr>
          <p:cNvSpPr>
            <a:spLocks noGrp="1"/>
          </p:cNvSpPr>
          <p:nvPr>
            <p:ph type="title"/>
          </p:nvPr>
        </p:nvSpPr>
        <p:spPr/>
        <p:txBody>
          <a:bodyPr/>
          <a:lstStyle/>
          <a:p>
            <a:r>
              <a:rPr lang="en-US" dirty="0">
                <a:solidFill>
                  <a:schemeClr val="bg1"/>
                </a:solidFill>
              </a:rPr>
              <a:t>God and Dementia </a:t>
            </a:r>
          </a:p>
        </p:txBody>
      </p:sp>
      <p:sp>
        <p:nvSpPr>
          <p:cNvPr id="3" name="Content Placeholder 2">
            <a:extLst>
              <a:ext uri="{FF2B5EF4-FFF2-40B4-BE49-F238E27FC236}">
                <a16:creationId xmlns:a16="http://schemas.microsoft.com/office/drawing/2014/main" id="{06ED6826-A782-3845-877B-BB65CEA6FB01}"/>
              </a:ext>
            </a:extLst>
          </p:cNvPr>
          <p:cNvSpPr>
            <a:spLocks noGrp="1"/>
          </p:cNvSpPr>
          <p:nvPr>
            <p:ph idx="1"/>
          </p:nvPr>
        </p:nvSpPr>
        <p:spPr>
          <a:xfrm>
            <a:off x="838200" y="1825624"/>
            <a:ext cx="11073714" cy="5032375"/>
          </a:xfrm>
        </p:spPr>
        <p:txBody>
          <a:bodyPr>
            <a:noAutofit/>
          </a:bodyPr>
          <a:lstStyle/>
          <a:p>
            <a:pPr marL="514350" lvl="0" indent="-514350">
              <a:buFont typeface="+mj-lt"/>
              <a:buAutoNum type="arabicPeriod" startAt="7"/>
            </a:pPr>
            <a:r>
              <a:rPr lang="en-US" sz="3200" dirty="0">
                <a:solidFill>
                  <a:schemeClr val="bg1"/>
                </a:solidFill>
              </a:rPr>
              <a:t>*</a:t>
            </a:r>
            <a:r>
              <a:rPr lang="en-US" sz="3200" b="1" dirty="0">
                <a:solidFill>
                  <a:schemeClr val="bg1"/>
                </a:solidFill>
              </a:rPr>
              <a:t>Ps. 24:1  </a:t>
            </a:r>
            <a:r>
              <a:rPr lang="en-US" sz="3200" dirty="0">
                <a:solidFill>
                  <a:schemeClr val="bg1"/>
                </a:solidFill>
              </a:rPr>
              <a:t>Who does this apply too?   </a:t>
            </a:r>
            <a:r>
              <a:rPr lang="en-US" sz="3200" dirty="0">
                <a:solidFill>
                  <a:srgbClr val="FFC000"/>
                </a:solidFill>
              </a:rPr>
              <a:t>Those with dementia</a:t>
            </a:r>
          </a:p>
          <a:p>
            <a:pPr marL="514350" lvl="0" indent="-514350">
              <a:buFont typeface="+mj-lt"/>
              <a:buAutoNum type="arabicPeriod" startAt="7"/>
            </a:pPr>
            <a:r>
              <a:rPr lang="en-US" sz="3200" b="1" dirty="0">
                <a:solidFill>
                  <a:schemeClr val="bg1"/>
                </a:solidFill>
              </a:rPr>
              <a:t>Gen. 1:26-27</a:t>
            </a:r>
            <a:r>
              <a:rPr lang="en-US" sz="3200" dirty="0">
                <a:solidFill>
                  <a:schemeClr val="bg1"/>
                </a:solidFill>
              </a:rPr>
              <a:t>   In what unique way did God create man?  </a:t>
            </a:r>
            <a:r>
              <a:rPr lang="en-US" sz="3200" dirty="0">
                <a:solidFill>
                  <a:srgbClr val="FFC000"/>
                </a:solidFill>
              </a:rPr>
              <a:t>In His image and likeness</a:t>
            </a:r>
          </a:p>
          <a:p>
            <a:pPr marL="514350" lvl="0" indent="-514350">
              <a:buFont typeface="+mj-lt"/>
              <a:buAutoNum type="arabicPeriod" startAt="7"/>
            </a:pPr>
            <a:r>
              <a:rPr lang="en-US" sz="3200" b="1" dirty="0">
                <a:solidFill>
                  <a:schemeClr val="bg1"/>
                </a:solidFill>
              </a:rPr>
              <a:t>Gen. 3:4-7 </a:t>
            </a:r>
            <a:r>
              <a:rPr lang="en-US" sz="3200" dirty="0">
                <a:solidFill>
                  <a:schemeClr val="bg1"/>
                </a:solidFill>
              </a:rPr>
              <a:t> What damaged this image and likeness?</a:t>
            </a:r>
            <a:r>
              <a:rPr lang="en-US" sz="3200" dirty="0">
                <a:solidFill>
                  <a:srgbClr val="FFC000"/>
                </a:solidFill>
              </a:rPr>
              <a:t>   Sin</a:t>
            </a:r>
          </a:p>
          <a:p>
            <a:pPr marL="514350" lvl="0" indent="-514350">
              <a:buFont typeface="+mj-lt"/>
              <a:buAutoNum type="arabicPeriod" startAt="7"/>
            </a:pPr>
            <a:r>
              <a:rPr lang="en-US" sz="3200" b="1" dirty="0">
                <a:solidFill>
                  <a:schemeClr val="bg1"/>
                </a:solidFill>
              </a:rPr>
              <a:t>James 3:9  </a:t>
            </a:r>
            <a:r>
              <a:rPr lang="en-US" sz="3200" dirty="0">
                <a:solidFill>
                  <a:schemeClr val="bg1"/>
                </a:solidFill>
              </a:rPr>
              <a:t>What does James teach here about sinners?  </a:t>
            </a:r>
            <a:r>
              <a:rPr lang="en-US" sz="3200" dirty="0">
                <a:solidFill>
                  <a:srgbClr val="FFC000"/>
                </a:solidFill>
              </a:rPr>
              <a:t>We are created in the image of God.</a:t>
            </a:r>
          </a:p>
          <a:p>
            <a:pPr marL="514350" lvl="0" indent="-514350">
              <a:buFont typeface="+mj-lt"/>
              <a:buAutoNum type="arabicPeriod" startAt="7"/>
            </a:pPr>
            <a:r>
              <a:rPr lang="en-US" sz="3200" dirty="0">
                <a:solidFill>
                  <a:schemeClr val="bg1"/>
                </a:solidFill>
              </a:rPr>
              <a:t>How then does sickness and disease fit into man’s sin condition?  </a:t>
            </a:r>
            <a:r>
              <a:rPr lang="en-US" sz="3200" dirty="0">
                <a:solidFill>
                  <a:srgbClr val="FFC000"/>
                </a:solidFill>
              </a:rPr>
              <a:t>It was not part of the good that God created, it did not destroy the image and likeness of God, but greatly damaged it.</a:t>
            </a:r>
          </a:p>
          <a:p>
            <a:pPr marL="514350" lvl="0" indent="-514350">
              <a:buFont typeface="+mj-lt"/>
              <a:buAutoNum type="arabicPeriod" startAt="7"/>
            </a:pPr>
            <a:endParaRPr lang="en-US" sz="3200" dirty="0">
              <a:solidFill>
                <a:srgbClr val="FFC000"/>
              </a:solidFill>
            </a:endParaRPr>
          </a:p>
        </p:txBody>
      </p:sp>
    </p:spTree>
    <p:extLst>
      <p:ext uri="{BB962C8B-B14F-4D97-AF65-F5344CB8AC3E}">
        <p14:creationId xmlns:p14="http://schemas.microsoft.com/office/powerpoint/2010/main" val="133442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08B1-5882-1247-B386-C2A33D734A3E}"/>
              </a:ext>
            </a:extLst>
          </p:cNvPr>
          <p:cNvSpPr>
            <a:spLocks noGrp="1"/>
          </p:cNvSpPr>
          <p:nvPr>
            <p:ph type="title"/>
          </p:nvPr>
        </p:nvSpPr>
        <p:spPr/>
        <p:txBody>
          <a:bodyPr/>
          <a:lstStyle/>
          <a:p>
            <a:r>
              <a:rPr lang="en-US" dirty="0">
                <a:solidFill>
                  <a:schemeClr val="bg1"/>
                </a:solidFill>
              </a:rPr>
              <a:t>God and Dementia </a:t>
            </a:r>
          </a:p>
        </p:txBody>
      </p:sp>
      <p:sp>
        <p:nvSpPr>
          <p:cNvPr id="3" name="Content Placeholder 2">
            <a:extLst>
              <a:ext uri="{FF2B5EF4-FFF2-40B4-BE49-F238E27FC236}">
                <a16:creationId xmlns:a16="http://schemas.microsoft.com/office/drawing/2014/main" id="{06ED6826-A782-3845-877B-BB65CEA6FB01}"/>
              </a:ext>
            </a:extLst>
          </p:cNvPr>
          <p:cNvSpPr>
            <a:spLocks noGrp="1"/>
          </p:cNvSpPr>
          <p:nvPr>
            <p:ph idx="1"/>
          </p:nvPr>
        </p:nvSpPr>
        <p:spPr/>
        <p:txBody>
          <a:bodyPr>
            <a:normAutofit/>
          </a:bodyPr>
          <a:lstStyle/>
          <a:p>
            <a:pPr marL="514350" lvl="0" indent="-514350">
              <a:buFont typeface="+mj-lt"/>
              <a:buAutoNum type="arabicPeriod" startAt="12"/>
            </a:pPr>
            <a:r>
              <a:rPr lang="en-US" sz="3200" b="1" dirty="0">
                <a:solidFill>
                  <a:schemeClr val="bg1"/>
                </a:solidFill>
              </a:rPr>
              <a:t>Rom. 8:28-30 </a:t>
            </a:r>
            <a:r>
              <a:rPr lang="en-US" sz="3200" dirty="0">
                <a:solidFill>
                  <a:schemeClr val="bg1"/>
                </a:solidFill>
              </a:rPr>
              <a:t> What is God’s goal in the trials that He provides in our lives?  </a:t>
            </a:r>
            <a:r>
              <a:rPr lang="en-US" sz="3200" dirty="0">
                <a:solidFill>
                  <a:srgbClr val="FFC000"/>
                </a:solidFill>
              </a:rPr>
              <a:t>To conform us more in the image of His Son and glorify Him.</a:t>
            </a:r>
          </a:p>
          <a:p>
            <a:pPr marL="514350" lvl="0" indent="-514350">
              <a:buFont typeface="+mj-lt"/>
              <a:buAutoNum type="arabicPeriod" startAt="12"/>
            </a:pPr>
            <a:r>
              <a:rPr lang="en-US" sz="3200" b="1" dirty="0">
                <a:solidFill>
                  <a:schemeClr val="bg1"/>
                </a:solidFill>
              </a:rPr>
              <a:t>I John 3:2</a:t>
            </a:r>
            <a:r>
              <a:rPr lang="en-US" sz="3200" dirty="0">
                <a:solidFill>
                  <a:schemeClr val="bg1"/>
                </a:solidFill>
              </a:rPr>
              <a:t>  What promise do we find here?  </a:t>
            </a:r>
            <a:r>
              <a:rPr lang="en-US" sz="3200" dirty="0">
                <a:solidFill>
                  <a:srgbClr val="FFC000"/>
                </a:solidFill>
              </a:rPr>
              <a:t>We will become like Him</a:t>
            </a:r>
          </a:p>
          <a:p>
            <a:pPr marL="514350" lvl="0" indent="-514350">
              <a:buFont typeface="+mj-lt"/>
              <a:buAutoNum type="arabicPeriod" startAt="12"/>
            </a:pPr>
            <a:r>
              <a:rPr lang="en-US" sz="3200" b="1" dirty="0">
                <a:solidFill>
                  <a:schemeClr val="bg1"/>
                </a:solidFill>
              </a:rPr>
              <a:t>Col. 1:15; Heb. 1:3</a:t>
            </a:r>
            <a:r>
              <a:rPr lang="en-US" sz="3200" dirty="0">
                <a:solidFill>
                  <a:schemeClr val="bg1"/>
                </a:solidFill>
              </a:rPr>
              <a:t>  Who is 100% in the image of God? </a:t>
            </a:r>
            <a:r>
              <a:rPr lang="en-US" sz="3200" dirty="0">
                <a:solidFill>
                  <a:srgbClr val="FFC000"/>
                </a:solidFill>
              </a:rPr>
              <a:t>Jesus</a:t>
            </a:r>
          </a:p>
          <a:p>
            <a:pPr marL="514350" indent="-514350">
              <a:buFont typeface="+mj-lt"/>
              <a:buAutoNum type="arabicPeriod" startAt="12"/>
            </a:pPr>
            <a:endParaRPr lang="en-US" sz="3200" dirty="0">
              <a:solidFill>
                <a:schemeClr val="bg1"/>
              </a:solidFill>
            </a:endParaRPr>
          </a:p>
        </p:txBody>
      </p:sp>
    </p:spTree>
    <p:extLst>
      <p:ext uri="{BB962C8B-B14F-4D97-AF65-F5344CB8AC3E}">
        <p14:creationId xmlns:p14="http://schemas.microsoft.com/office/powerpoint/2010/main" val="144570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20A6-3449-4641-B87E-82BEA74658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4C2F5B-CC0C-A14C-B84B-D0960161AA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4853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CA32-F224-6449-BAE7-39B48001E3C3}"/>
              </a:ext>
            </a:extLst>
          </p:cNvPr>
          <p:cNvSpPr>
            <a:spLocks noGrp="1"/>
          </p:cNvSpPr>
          <p:nvPr>
            <p:ph type="title"/>
          </p:nvPr>
        </p:nvSpPr>
        <p:spPr/>
        <p:txBody>
          <a:bodyPr/>
          <a:lstStyle/>
          <a:p>
            <a:r>
              <a:rPr lang="en-US" dirty="0">
                <a:solidFill>
                  <a:schemeClr val="bg1"/>
                </a:solidFill>
              </a:rPr>
              <a:t>Materials Needed</a:t>
            </a:r>
          </a:p>
        </p:txBody>
      </p:sp>
      <p:sp>
        <p:nvSpPr>
          <p:cNvPr id="3" name="Content Placeholder 2">
            <a:extLst>
              <a:ext uri="{FF2B5EF4-FFF2-40B4-BE49-F238E27FC236}">
                <a16:creationId xmlns:a16="http://schemas.microsoft.com/office/drawing/2014/main" id="{C32D903B-B038-2847-A0D1-FD1FF63ACC66}"/>
              </a:ext>
            </a:extLst>
          </p:cNvPr>
          <p:cNvSpPr>
            <a:spLocks noGrp="1"/>
          </p:cNvSpPr>
          <p:nvPr>
            <p:ph idx="1"/>
          </p:nvPr>
        </p:nvSpPr>
        <p:spPr>
          <a:xfrm>
            <a:off x="838200" y="1825624"/>
            <a:ext cx="10515600" cy="5032375"/>
          </a:xfrm>
        </p:spPr>
        <p:txBody>
          <a:bodyPr>
            <a:noAutofit/>
          </a:bodyPr>
          <a:lstStyle/>
          <a:p>
            <a:r>
              <a:rPr lang="en-US" sz="3200" dirty="0">
                <a:solidFill>
                  <a:schemeClr val="bg1"/>
                </a:solidFill>
              </a:rPr>
              <a:t>Book – Finding Grace in the Face of Dementia by Dr. John Dunlop</a:t>
            </a:r>
          </a:p>
          <a:p>
            <a:r>
              <a:rPr lang="en-US" sz="3200" dirty="0">
                <a:solidFill>
                  <a:schemeClr val="bg1"/>
                </a:solidFill>
              </a:rPr>
              <a:t>DVDs – Five bundle package from Positive Care Approach by Teepa Snow.</a:t>
            </a:r>
          </a:p>
          <a:p>
            <a:pPr marL="514350" indent="-514350">
              <a:buFont typeface="+mj-lt"/>
              <a:buAutoNum type="arabicPeriod"/>
            </a:pPr>
            <a:r>
              <a:rPr lang="en-US" sz="3200" dirty="0">
                <a:solidFill>
                  <a:schemeClr val="bg1"/>
                </a:solidFill>
              </a:rPr>
              <a:t>The Journey of Dementia</a:t>
            </a:r>
          </a:p>
          <a:p>
            <a:pPr marL="514350" indent="-514350">
              <a:buFont typeface="+mj-lt"/>
              <a:buAutoNum type="arabicPeriod"/>
            </a:pPr>
            <a:r>
              <a:rPr lang="en-US" sz="3200" dirty="0">
                <a:solidFill>
                  <a:schemeClr val="bg1"/>
                </a:solidFill>
              </a:rPr>
              <a:t>Progression of Dementia</a:t>
            </a:r>
          </a:p>
          <a:p>
            <a:pPr marL="514350" indent="-514350">
              <a:buFont typeface="+mj-lt"/>
              <a:buAutoNum type="arabicPeriod"/>
            </a:pPr>
            <a:r>
              <a:rPr lang="en-US" sz="3200" dirty="0">
                <a:solidFill>
                  <a:schemeClr val="bg1"/>
                </a:solidFill>
              </a:rPr>
              <a:t>The Art of Caregiving</a:t>
            </a:r>
          </a:p>
          <a:p>
            <a:pPr marL="514350" indent="-514350">
              <a:buFont typeface="+mj-lt"/>
              <a:buAutoNum type="arabicPeriod"/>
            </a:pPr>
            <a:r>
              <a:rPr lang="en-US" sz="3200" dirty="0">
                <a:solidFill>
                  <a:schemeClr val="bg1"/>
                </a:solidFill>
              </a:rPr>
              <a:t>It’s All in Your Approach</a:t>
            </a:r>
          </a:p>
          <a:p>
            <a:pPr marL="514350" indent="-514350">
              <a:buFont typeface="+mj-lt"/>
              <a:buAutoNum type="arabicPeriod"/>
            </a:pPr>
            <a:r>
              <a:rPr lang="en-US" sz="3200" dirty="0">
                <a:solidFill>
                  <a:schemeClr val="bg1"/>
                </a:solidFill>
              </a:rPr>
              <a:t>Challenging Behaviors in Dementia Care</a:t>
            </a:r>
          </a:p>
        </p:txBody>
      </p:sp>
    </p:spTree>
    <p:extLst>
      <p:ext uri="{BB962C8B-B14F-4D97-AF65-F5344CB8AC3E}">
        <p14:creationId xmlns:p14="http://schemas.microsoft.com/office/powerpoint/2010/main" val="98422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AE0B-6F3A-914F-8023-274F177F236F}"/>
              </a:ext>
            </a:extLst>
          </p:cNvPr>
          <p:cNvSpPr>
            <a:spLocks noGrp="1"/>
          </p:cNvSpPr>
          <p:nvPr>
            <p:ph type="ctrTitle"/>
          </p:nvPr>
        </p:nvSpPr>
        <p:spPr/>
        <p:txBody>
          <a:bodyPr/>
          <a:lstStyle/>
          <a:p>
            <a:r>
              <a:rPr lang="en-US" dirty="0">
                <a:solidFill>
                  <a:schemeClr val="bg1"/>
                </a:solidFill>
              </a:rPr>
              <a:t>How We Honor God Through Dementia</a:t>
            </a:r>
          </a:p>
        </p:txBody>
      </p:sp>
      <p:sp>
        <p:nvSpPr>
          <p:cNvPr id="3" name="Subtitle 2">
            <a:extLst>
              <a:ext uri="{FF2B5EF4-FFF2-40B4-BE49-F238E27FC236}">
                <a16:creationId xmlns:a16="http://schemas.microsoft.com/office/drawing/2014/main" id="{EE2AF815-8831-D043-A153-CE96499B5429}"/>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913523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08B1-5882-1247-B386-C2A33D734A3E}"/>
              </a:ext>
            </a:extLst>
          </p:cNvPr>
          <p:cNvSpPr>
            <a:spLocks noGrp="1"/>
          </p:cNvSpPr>
          <p:nvPr>
            <p:ph type="title"/>
          </p:nvPr>
        </p:nvSpPr>
        <p:spPr/>
        <p:txBody>
          <a:bodyPr/>
          <a:lstStyle/>
          <a:p>
            <a:r>
              <a:rPr lang="en-US" dirty="0">
                <a:solidFill>
                  <a:schemeClr val="bg1"/>
                </a:solidFill>
              </a:rPr>
              <a:t>How We Honor God Through Dementia</a:t>
            </a:r>
          </a:p>
        </p:txBody>
      </p:sp>
      <p:sp>
        <p:nvSpPr>
          <p:cNvPr id="3" name="Content Placeholder 2">
            <a:extLst>
              <a:ext uri="{FF2B5EF4-FFF2-40B4-BE49-F238E27FC236}">
                <a16:creationId xmlns:a16="http://schemas.microsoft.com/office/drawing/2014/main" id="{06ED6826-A782-3845-877B-BB65CEA6FB01}"/>
              </a:ext>
            </a:extLst>
          </p:cNvPr>
          <p:cNvSpPr>
            <a:spLocks noGrp="1"/>
          </p:cNvSpPr>
          <p:nvPr>
            <p:ph idx="1"/>
          </p:nvPr>
        </p:nvSpPr>
        <p:spPr>
          <a:xfrm>
            <a:off x="838200" y="1396314"/>
            <a:ext cx="10515600" cy="5461686"/>
          </a:xfrm>
        </p:spPr>
        <p:txBody>
          <a:bodyPr>
            <a:noAutofit/>
          </a:bodyPr>
          <a:lstStyle/>
          <a:p>
            <a:pPr marL="0" indent="0">
              <a:buNone/>
            </a:pPr>
            <a:r>
              <a:rPr lang="en-US" sz="3200" dirty="0">
                <a:solidFill>
                  <a:schemeClr val="bg1"/>
                </a:solidFill>
              </a:rPr>
              <a:t>Dr. Dunlop teaches there are 8 ways we can honor God through dementia, what are they?</a:t>
            </a:r>
          </a:p>
          <a:p>
            <a:pPr marL="514350" lvl="0" indent="-514350">
              <a:buFont typeface="+mj-lt"/>
              <a:buAutoNum type="arabicPeriod"/>
            </a:pPr>
            <a:r>
              <a:rPr lang="en-US" sz="3200" dirty="0">
                <a:solidFill>
                  <a:srgbClr val="FFC000"/>
                </a:solidFill>
              </a:rPr>
              <a:t>Embrace Biblical values.</a:t>
            </a:r>
          </a:p>
          <a:p>
            <a:pPr marL="514350" lvl="0" indent="-514350">
              <a:buFont typeface="+mj-lt"/>
              <a:buAutoNum type="arabicPeriod"/>
            </a:pPr>
            <a:r>
              <a:rPr lang="en-US" sz="3200" dirty="0">
                <a:solidFill>
                  <a:srgbClr val="FFC000"/>
                </a:solidFill>
              </a:rPr>
              <a:t>Respect the dignity of those with dementia.</a:t>
            </a:r>
          </a:p>
          <a:p>
            <a:pPr marL="514350" lvl="0" indent="-514350">
              <a:buFont typeface="+mj-lt"/>
              <a:buAutoNum type="arabicPeriod"/>
            </a:pPr>
            <a:r>
              <a:rPr lang="en-US" sz="3200" dirty="0">
                <a:solidFill>
                  <a:srgbClr val="FFC000"/>
                </a:solidFill>
              </a:rPr>
              <a:t>Meet the needs of dementia patience.</a:t>
            </a:r>
          </a:p>
          <a:p>
            <a:pPr marL="514350" lvl="0" indent="-514350">
              <a:buFont typeface="+mj-lt"/>
              <a:buAutoNum type="arabicPeriod"/>
            </a:pPr>
            <a:r>
              <a:rPr lang="en-US" sz="3200" dirty="0">
                <a:solidFill>
                  <a:srgbClr val="FFC000"/>
                </a:solidFill>
              </a:rPr>
              <a:t>Provide loving care.  </a:t>
            </a:r>
          </a:p>
          <a:p>
            <a:pPr marL="514350" lvl="0" indent="-514350">
              <a:buFont typeface="+mj-lt"/>
              <a:buAutoNum type="arabicPeriod"/>
            </a:pPr>
            <a:r>
              <a:rPr lang="en-US" sz="3200" dirty="0">
                <a:solidFill>
                  <a:srgbClr val="FFC000"/>
                </a:solidFill>
              </a:rPr>
              <a:t>Grow through the experience.</a:t>
            </a:r>
          </a:p>
          <a:p>
            <a:pPr marL="514350" lvl="0" indent="-514350">
              <a:buFont typeface="+mj-lt"/>
              <a:buAutoNum type="arabicPeriod"/>
            </a:pPr>
            <a:r>
              <a:rPr lang="en-US" sz="3200" dirty="0">
                <a:solidFill>
                  <a:srgbClr val="FFC000"/>
                </a:solidFill>
              </a:rPr>
              <a:t>Involve the Church</a:t>
            </a:r>
          </a:p>
          <a:p>
            <a:pPr marL="514350" lvl="0" indent="-514350">
              <a:buFont typeface="+mj-lt"/>
              <a:buAutoNum type="arabicPeriod"/>
            </a:pPr>
            <a:r>
              <a:rPr lang="en-US" sz="3200" dirty="0">
                <a:solidFill>
                  <a:srgbClr val="FFC000"/>
                </a:solidFill>
              </a:rPr>
              <a:t>PRAY, TRUST, place our HOPE in Christ.</a:t>
            </a:r>
          </a:p>
          <a:p>
            <a:pPr marL="514350" lvl="0" indent="-514350">
              <a:buFont typeface="+mj-lt"/>
              <a:buAutoNum type="arabicPeriod"/>
            </a:pPr>
            <a:r>
              <a:rPr lang="en-US" sz="3200" dirty="0">
                <a:solidFill>
                  <a:srgbClr val="FFC000"/>
                </a:solidFill>
              </a:rPr>
              <a:t>Come to the end of life well.</a:t>
            </a:r>
          </a:p>
        </p:txBody>
      </p:sp>
    </p:spTree>
    <p:extLst>
      <p:ext uri="{BB962C8B-B14F-4D97-AF65-F5344CB8AC3E}">
        <p14:creationId xmlns:p14="http://schemas.microsoft.com/office/powerpoint/2010/main" val="208268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59F6-762A-0F46-906A-6A350983F6F8}"/>
              </a:ext>
            </a:extLst>
          </p:cNvPr>
          <p:cNvSpPr>
            <a:spLocks noGrp="1"/>
          </p:cNvSpPr>
          <p:nvPr>
            <p:ph type="title"/>
          </p:nvPr>
        </p:nvSpPr>
        <p:spPr/>
        <p:txBody>
          <a:bodyPr/>
          <a:lstStyle/>
          <a:p>
            <a:r>
              <a:rPr lang="en-US" dirty="0">
                <a:solidFill>
                  <a:schemeClr val="bg1"/>
                </a:solidFill>
              </a:rPr>
              <a:t>How We Honor God Through Dementia</a:t>
            </a:r>
            <a:endParaRPr lang="en-US" dirty="0"/>
          </a:p>
        </p:txBody>
      </p:sp>
      <p:sp>
        <p:nvSpPr>
          <p:cNvPr id="3" name="Content Placeholder 2">
            <a:extLst>
              <a:ext uri="{FF2B5EF4-FFF2-40B4-BE49-F238E27FC236}">
                <a16:creationId xmlns:a16="http://schemas.microsoft.com/office/drawing/2014/main" id="{06FC9331-2E08-6748-A5B6-5EAC9C8DF296}"/>
              </a:ext>
            </a:extLst>
          </p:cNvPr>
          <p:cNvSpPr>
            <a:spLocks noGrp="1"/>
          </p:cNvSpPr>
          <p:nvPr>
            <p:ph idx="1"/>
          </p:nvPr>
        </p:nvSpPr>
        <p:spPr/>
        <p:txBody>
          <a:bodyPr>
            <a:normAutofit/>
          </a:bodyPr>
          <a:lstStyle/>
          <a:p>
            <a:pPr marL="514350" lvl="0" indent="-514350">
              <a:buFont typeface="+mj-lt"/>
              <a:buAutoNum type="arabicPeriod"/>
            </a:pPr>
            <a:r>
              <a:rPr lang="en-US" sz="3200" b="1" dirty="0" err="1">
                <a:solidFill>
                  <a:schemeClr val="bg1"/>
                </a:solidFill>
              </a:rPr>
              <a:t>Eze</a:t>
            </a:r>
            <a:r>
              <a:rPr lang="en-US" sz="3200" b="1" dirty="0">
                <a:solidFill>
                  <a:schemeClr val="bg1"/>
                </a:solidFill>
              </a:rPr>
              <a:t>. 18:4; Jn. 3:16</a:t>
            </a:r>
            <a:r>
              <a:rPr lang="en-US" sz="3200" dirty="0">
                <a:solidFill>
                  <a:schemeClr val="bg1"/>
                </a:solidFill>
              </a:rPr>
              <a:t>  Does God value persons with dementia?  </a:t>
            </a:r>
            <a:r>
              <a:rPr lang="en-US" sz="3200" dirty="0">
                <a:solidFill>
                  <a:srgbClr val="FFC000"/>
                </a:solidFill>
              </a:rPr>
              <a:t>Yes</a:t>
            </a:r>
          </a:p>
          <a:p>
            <a:pPr marL="514350" lvl="0" indent="-514350">
              <a:buFont typeface="+mj-lt"/>
              <a:buAutoNum type="arabicPeriod"/>
            </a:pPr>
            <a:r>
              <a:rPr lang="en-US" sz="3200" dirty="0">
                <a:solidFill>
                  <a:schemeClr val="bg1"/>
                </a:solidFill>
              </a:rPr>
              <a:t>What then should we do?  </a:t>
            </a:r>
            <a:r>
              <a:rPr lang="en-US" sz="3200" dirty="0">
                <a:solidFill>
                  <a:srgbClr val="FFC000"/>
                </a:solidFill>
              </a:rPr>
              <a:t>Value them as well.</a:t>
            </a:r>
          </a:p>
          <a:p>
            <a:pPr marL="514350" lvl="0" indent="-514350">
              <a:buFont typeface="+mj-lt"/>
              <a:buAutoNum type="arabicPeriod"/>
            </a:pPr>
            <a:r>
              <a:rPr lang="en-US" sz="3200" b="1" dirty="0">
                <a:solidFill>
                  <a:schemeClr val="bg1"/>
                </a:solidFill>
              </a:rPr>
              <a:t>I Cor. 1:26-31</a:t>
            </a:r>
            <a:r>
              <a:rPr lang="en-US" sz="3200" dirty="0">
                <a:solidFill>
                  <a:schemeClr val="bg1"/>
                </a:solidFill>
              </a:rPr>
              <a:t>  How much does God value intellect?  </a:t>
            </a:r>
            <a:r>
              <a:rPr lang="en-US" sz="3200" dirty="0">
                <a:solidFill>
                  <a:srgbClr val="FFC000"/>
                </a:solidFill>
              </a:rPr>
              <a:t>Highly when its foundation is on God.</a:t>
            </a:r>
          </a:p>
          <a:p>
            <a:pPr marL="514350" lvl="0" indent="-514350">
              <a:buFont typeface="+mj-lt"/>
              <a:buAutoNum type="arabicPeriod"/>
            </a:pPr>
            <a:r>
              <a:rPr lang="en-US" sz="3200" b="1" dirty="0">
                <a:solidFill>
                  <a:schemeClr val="bg1"/>
                </a:solidFill>
              </a:rPr>
              <a:t>Jer. 9:23-24 </a:t>
            </a:r>
            <a:r>
              <a:rPr lang="en-US" sz="3200" dirty="0">
                <a:solidFill>
                  <a:schemeClr val="bg1"/>
                </a:solidFill>
              </a:rPr>
              <a:t> What does Jeremiah say God values in these verses?  </a:t>
            </a:r>
            <a:r>
              <a:rPr lang="en-US" sz="3200" dirty="0">
                <a:solidFill>
                  <a:srgbClr val="FFC000"/>
                </a:solidFill>
              </a:rPr>
              <a:t>Steadfast love, justice, and righteousness</a:t>
            </a:r>
          </a:p>
          <a:p>
            <a:pPr marL="514350" indent="-514350">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378228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59F6-762A-0F46-906A-6A350983F6F8}"/>
              </a:ext>
            </a:extLst>
          </p:cNvPr>
          <p:cNvSpPr>
            <a:spLocks noGrp="1"/>
          </p:cNvSpPr>
          <p:nvPr>
            <p:ph type="title"/>
          </p:nvPr>
        </p:nvSpPr>
        <p:spPr/>
        <p:txBody>
          <a:bodyPr/>
          <a:lstStyle/>
          <a:p>
            <a:r>
              <a:rPr lang="en-US" dirty="0">
                <a:solidFill>
                  <a:schemeClr val="bg1"/>
                </a:solidFill>
              </a:rPr>
              <a:t>How We Honor God Through Dementia</a:t>
            </a:r>
            <a:endParaRPr lang="en-US" dirty="0"/>
          </a:p>
        </p:txBody>
      </p:sp>
      <p:sp>
        <p:nvSpPr>
          <p:cNvPr id="3" name="Content Placeholder 2">
            <a:extLst>
              <a:ext uri="{FF2B5EF4-FFF2-40B4-BE49-F238E27FC236}">
                <a16:creationId xmlns:a16="http://schemas.microsoft.com/office/drawing/2014/main" id="{06FC9331-2E08-6748-A5B6-5EAC9C8DF296}"/>
              </a:ext>
            </a:extLst>
          </p:cNvPr>
          <p:cNvSpPr>
            <a:spLocks noGrp="1"/>
          </p:cNvSpPr>
          <p:nvPr>
            <p:ph idx="1"/>
          </p:nvPr>
        </p:nvSpPr>
        <p:spPr/>
        <p:txBody>
          <a:bodyPr>
            <a:normAutofit/>
          </a:bodyPr>
          <a:lstStyle/>
          <a:p>
            <a:pPr marL="514350" lvl="0" indent="-514350">
              <a:buFont typeface="+mj-lt"/>
              <a:buAutoNum type="arabicPeriod" startAt="5"/>
            </a:pPr>
            <a:r>
              <a:rPr lang="en-US" sz="3200" dirty="0">
                <a:solidFill>
                  <a:schemeClr val="bg1"/>
                </a:solidFill>
              </a:rPr>
              <a:t>What emotions does God value here? </a:t>
            </a:r>
          </a:p>
          <a:p>
            <a:pPr marL="914400" lvl="1" indent="-457200">
              <a:buFont typeface="+mj-lt"/>
              <a:buAutoNum type="alphaLcPeriod"/>
            </a:pPr>
            <a:r>
              <a:rPr lang="en-US" sz="3200" b="1" dirty="0">
                <a:solidFill>
                  <a:schemeClr val="bg1"/>
                </a:solidFill>
              </a:rPr>
              <a:t>Ps. 103:13,17 </a:t>
            </a:r>
            <a:r>
              <a:rPr lang="en-US" sz="3200" dirty="0">
                <a:solidFill>
                  <a:schemeClr val="bg1"/>
                </a:solidFill>
              </a:rPr>
              <a:t> </a:t>
            </a:r>
            <a:r>
              <a:rPr lang="en-US" sz="3200" dirty="0">
                <a:solidFill>
                  <a:srgbClr val="FFC000"/>
                </a:solidFill>
              </a:rPr>
              <a:t>Pity, Love</a:t>
            </a:r>
          </a:p>
          <a:p>
            <a:pPr marL="914400" lvl="1" indent="-457200">
              <a:buFont typeface="+mj-lt"/>
              <a:buAutoNum type="alphaLcPeriod"/>
            </a:pPr>
            <a:r>
              <a:rPr lang="en-US" sz="3200" b="1" dirty="0">
                <a:solidFill>
                  <a:schemeClr val="bg1"/>
                </a:solidFill>
              </a:rPr>
              <a:t>Ps. 78:40; Eph. 4:30</a:t>
            </a:r>
            <a:r>
              <a:rPr lang="en-US" sz="3200" dirty="0">
                <a:solidFill>
                  <a:schemeClr val="bg1"/>
                </a:solidFill>
              </a:rPr>
              <a:t>  </a:t>
            </a:r>
            <a:r>
              <a:rPr lang="en-US" sz="3200" dirty="0">
                <a:solidFill>
                  <a:srgbClr val="FFC000"/>
                </a:solidFill>
              </a:rPr>
              <a:t>Grief</a:t>
            </a:r>
          </a:p>
          <a:p>
            <a:pPr marL="914400" lvl="1" indent="-457200">
              <a:buFont typeface="+mj-lt"/>
              <a:buAutoNum type="alphaLcPeriod"/>
            </a:pPr>
            <a:r>
              <a:rPr lang="en-US" sz="3200" b="1" dirty="0">
                <a:solidFill>
                  <a:schemeClr val="bg1"/>
                </a:solidFill>
              </a:rPr>
              <a:t>Ex. 32:10 </a:t>
            </a:r>
            <a:r>
              <a:rPr lang="en-US" sz="3200" dirty="0">
                <a:solidFill>
                  <a:schemeClr val="bg1"/>
                </a:solidFill>
              </a:rPr>
              <a:t> </a:t>
            </a:r>
            <a:r>
              <a:rPr lang="en-US" sz="3200" dirty="0">
                <a:solidFill>
                  <a:srgbClr val="FFC000"/>
                </a:solidFill>
              </a:rPr>
              <a:t>Wrath</a:t>
            </a:r>
          </a:p>
          <a:p>
            <a:pPr marL="914400" lvl="1" indent="-457200">
              <a:buFont typeface="+mj-lt"/>
              <a:buAutoNum type="alphaLcPeriod"/>
            </a:pPr>
            <a:r>
              <a:rPr lang="en-US" sz="3200" b="1" dirty="0">
                <a:solidFill>
                  <a:schemeClr val="bg1"/>
                </a:solidFill>
              </a:rPr>
              <a:t>Isa. 62:5 </a:t>
            </a:r>
            <a:r>
              <a:rPr lang="en-US" sz="3200" dirty="0">
                <a:solidFill>
                  <a:schemeClr val="bg1"/>
                </a:solidFill>
              </a:rPr>
              <a:t> </a:t>
            </a:r>
            <a:r>
              <a:rPr lang="en-US" sz="3200" dirty="0">
                <a:solidFill>
                  <a:srgbClr val="FFC000"/>
                </a:solidFill>
              </a:rPr>
              <a:t>Rejoicing</a:t>
            </a:r>
          </a:p>
          <a:p>
            <a:pPr marL="514350" lvl="0" indent="-514350">
              <a:buFont typeface="+mj-lt"/>
              <a:buAutoNum type="arabicPeriod" startAt="5"/>
            </a:pPr>
            <a:r>
              <a:rPr lang="en-US" sz="3200" b="1" dirty="0">
                <a:solidFill>
                  <a:schemeClr val="bg1"/>
                </a:solidFill>
              </a:rPr>
              <a:t>Gen. 1:26; 2:18</a:t>
            </a:r>
            <a:r>
              <a:rPr lang="en-US" sz="3200" dirty="0">
                <a:solidFill>
                  <a:schemeClr val="bg1"/>
                </a:solidFill>
              </a:rPr>
              <a:t>  These verses reveal what about God?  </a:t>
            </a:r>
            <a:r>
              <a:rPr lang="en-US" sz="3200" dirty="0">
                <a:solidFill>
                  <a:srgbClr val="FFC000"/>
                </a:solidFill>
              </a:rPr>
              <a:t>He is social and relational</a:t>
            </a:r>
          </a:p>
          <a:p>
            <a:pPr marL="514350" indent="-514350">
              <a:buFont typeface="+mj-lt"/>
              <a:buAutoNum type="arabicPeriod" startAt="5"/>
            </a:pPr>
            <a:endParaRPr lang="en-US" sz="3200" dirty="0">
              <a:solidFill>
                <a:schemeClr val="bg1"/>
              </a:solidFill>
            </a:endParaRPr>
          </a:p>
        </p:txBody>
      </p:sp>
    </p:spTree>
    <p:extLst>
      <p:ext uri="{BB962C8B-B14F-4D97-AF65-F5344CB8AC3E}">
        <p14:creationId xmlns:p14="http://schemas.microsoft.com/office/powerpoint/2010/main" val="304653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59F6-762A-0F46-906A-6A350983F6F8}"/>
              </a:ext>
            </a:extLst>
          </p:cNvPr>
          <p:cNvSpPr>
            <a:spLocks noGrp="1"/>
          </p:cNvSpPr>
          <p:nvPr>
            <p:ph type="title"/>
          </p:nvPr>
        </p:nvSpPr>
        <p:spPr/>
        <p:txBody>
          <a:bodyPr/>
          <a:lstStyle/>
          <a:p>
            <a:r>
              <a:rPr lang="en-US" dirty="0">
                <a:solidFill>
                  <a:schemeClr val="bg1"/>
                </a:solidFill>
              </a:rPr>
              <a:t>How We Honor God Through Dementia</a:t>
            </a:r>
            <a:endParaRPr lang="en-US" dirty="0"/>
          </a:p>
        </p:txBody>
      </p:sp>
      <p:sp>
        <p:nvSpPr>
          <p:cNvPr id="3" name="Content Placeholder 2">
            <a:extLst>
              <a:ext uri="{FF2B5EF4-FFF2-40B4-BE49-F238E27FC236}">
                <a16:creationId xmlns:a16="http://schemas.microsoft.com/office/drawing/2014/main" id="{06FC9331-2E08-6748-A5B6-5EAC9C8DF296}"/>
              </a:ext>
            </a:extLst>
          </p:cNvPr>
          <p:cNvSpPr>
            <a:spLocks noGrp="1"/>
          </p:cNvSpPr>
          <p:nvPr>
            <p:ph idx="1"/>
          </p:nvPr>
        </p:nvSpPr>
        <p:spPr>
          <a:xfrm>
            <a:off x="838200" y="1825625"/>
            <a:ext cx="11353800" cy="4351338"/>
          </a:xfrm>
        </p:spPr>
        <p:txBody>
          <a:bodyPr>
            <a:noAutofit/>
          </a:bodyPr>
          <a:lstStyle/>
          <a:p>
            <a:pPr marL="514350" lvl="0" indent="-514350">
              <a:buFont typeface="+mj-lt"/>
              <a:buAutoNum type="arabicPeriod" startAt="7"/>
            </a:pPr>
            <a:r>
              <a:rPr lang="en-US" sz="3000" b="1" dirty="0">
                <a:solidFill>
                  <a:schemeClr val="bg1"/>
                </a:solidFill>
              </a:rPr>
              <a:t>Ex. 3:14; Ps. 90:2, Jn. 8:28, Isa. 57:15</a:t>
            </a:r>
            <a:r>
              <a:rPr lang="en-US" sz="3000" dirty="0">
                <a:solidFill>
                  <a:schemeClr val="bg1"/>
                </a:solidFill>
              </a:rPr>
              <a:t>  These verses reveal something unique that God values, what is it?   </a:t>
            </a:r>
            <a:r>
              <a:rPr lang="en-US" sz="3000" dirty="0">
                <a:solidFill>
                  <a:srgbClr val="FFC000"/>
                </a:solidFill>
              </a:rPr>
              <a:t>Moments of time.</a:t>
            </a:r>
          </a:p>
          <a:p>
            <a:pPr marL="514350" lvl="0" indent="-514350">
              <a:buFont typeface="+mj-lt"/>
              <a:buAutoNum type="arabicPeriod" startAt="7"/>
            </a:pPr>
            <a:r>
              <a:rPr lang="en-US" sz="3000" dirty="0">
                <a:solidFill>
                  <a:schemeClr val="bg1"/>
                </a:solidFill>
              </a:rPr>
              <a:t>How does this relate to those we serve with dementia?  </a:t>
            </a:r>
            <a:r>
              <a:rPr lang="en-US" sz="3000" dirty="0">
                <a:solidFill>
                  <a:srgbClr val="FFC000"/>
                </a:solidFill>
              </a:rPr>
              <a:t>We need to make their moments enjoyable</a:t>
            </a:r>
          </a:p>
          <a:p>
            <a:pPr marL="514350" lvl="0" indent="-514350">
              <a:buFont typeface="+mj-lt"/>
              <a:buAutoNum type="arabicPeriod" startAt="7"/>
            </a:pPr>
            <a:r>
              <a:rPr lang="en-US" sz="3000" b="1" dirty="0">
                <a:solidFill>
                  <a:schemeClr val="bg1"/>
                </a:solidFill>
              </a:rPr>
              <a:t>Ps. 103:2; Dt. 32:7 </a:t>
            </a:r>
            <a:r>
              <a:rPr lang="en-US" sz="3000" dirty="0">
                <a:solidFill>
                  <a:schemeClr val="bg1"/>
                </a:solidFill>
              </a:rPr>
              <a:t> What do these verses reveal about God’s values?  </a:t>
            </a:r>
            <a:r>
              <a:rPr lang="en-US" sz="3000" dirty="0">
                <a:solidFill>
                  <a:srgbClr val="FFC000"/>
                </a:solidFill>
              </a:rPr>
              <a:t>He values memories</a:t>
            </a:r>
          </a:p>
          <a:p>
            <a:pPr marL="514350" lvl="0" indent="-514350">
              <a:buFont typeface="+mj-lt"/>
              <a:buAutoNum type="arabicPeriod" startAt="7"/>
            </a:pPr>
            <a:r>
              <a:rPr lang="en-US" sz="3000" dirty="0">
                <a:solidFill>
                  <a:schemeClr val="bg1"/>
                </a:solidFill>
              </a:rPr>
              <a:t>What kind of memory aid has God given us?</a:t>
            </a:r>
          </a:p>
          <a:p>
            <a:pPr marL="971550" lvl="1" indent="-514350">
              <a:buFont typeface="+mj-lt"/>
              <a:buAutoNum type="alphaLcPeriod"/>
            </a:pPr>
            <a:r>
              <a:rPr lang="en-US" sz="3000" b="1" dirty="0">
                <a:solidFill>
                  <a:schemeClr val="bg1"/>
                </a:solidFill>
              </a:rPr>
              <a:t>Dt. 5:13-15 </a:t>
            </a:r>
            <a:r>
              <a:rPr lang="en-US" sz="3000" dirty="0">
                <a:solidFill>
                  <a:schemeClr val="bg1"/>
                </a:solidFill>
              </a:rPr>
              <a:t> </a:t>
            </a:r>
            <a:r>
              <a:rPr lang="en-US" sz="3000" dirty="0">
                <a:solidFill>
                  <a:srgbClr val="FFC000"/>
                </a:solidFill>
              </a:rPr>
              <a:t>Feasts</a:t>
            </a:r>
            <a:r>
              <a:rPr lang="en-US" sz="3000" dirty="0">
                <a:solidFill>
                  <a:schemeClr val="bg1"/>
                </a:solidFill>
              </a:rPr>
              <a:t>  </a:t>
            </a:r>
          </a:p>
          <a:p>
            <a:pPr marL="971550" lvl="1" indent="-514350">
              <a:buFont typeface="+mj-lt"/>
              <a:buAutoNum type="alphaLcPeriod"/>
            </a:pPr>
            <a:r>
              <a:rPr lang="en-US" sz="3000" b="1" dirty="0">
                <a:solidFill>
                  <a:schemeClr val="bg1"/>
                </a:solidFill>
              </a:rPr>
              <a:t>Luke 22:19   </a:t>
            </a:r>
            <a:r>
              <a:rPr lang="en-US" sz="3000" dirty="0">
                <a:solidFill>
                  <a:srgbClr val="FFC000"/>
                </a:solidFill>
              </a:rPr>
              <a:t>communion</a:t>
            </a:r>
            <a:r>
              <a:rPr lang="en-US" sz="3000" dirty="0">
                <a:solidFill>
                  <a:schemeClr val="bg1"/>
                </a:solidFill>
              </a:rPr>
              <a:t>  </a:t>
            </a:r>
          </a:p>
          <a:p>
            <a:pPr marL="971550" lvl="1" indent="-514350">
              <a:buFont typeface="+mj-lt"/>
              <a:buAutoNum type="alphaLcPeriod"/>
            </a:pPr>
            <a:r>
              <a:rPr lang="en-US" sz="3000" b="1" dirty="0">
                <a:solidFill>
                  <a:schemeClr val="bg1"/>
                </a:solidFill>
              </a:rPr>
              <a:t>Rom. 14:26</a:t>
            </a:r>
            <a:r>
              <a:rPr lang="en-US" sz="3000" dirty="0">
                <a:solidFill>
                  <a:schemeClr val="bg1"/>
                </a:solidFill>
              </a:rPr>
              <a:t>  </a:t>
            </a:r>
            <a:r>
              <a:rPr lang="en-US" sz="3000" dirty="0">
                <a:solidFill>
                  <a:srgbClr val="FFC000"/>
                </a:solidFill>
              </a:rPr>
              <a:t>Holy Spirit</a:t>
            </a:r>
          </a:p>
        </p:txBody>
      </p:sp>
    </p:spTree>
    <p:extLst>
      <p:ext uri="{BB962C8B-B14F-4D97-AF65-F5344CB8AC3E}">
        <p14:creationId xmlns:p14="http://schemas.microsoft.com/office/powerpoint/2010/main" val="273102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59F6-762A-0F46-906A-6A350983F6F8}"/>
              </a:ext>
            </a:extLst>
          </p:cNvPr>
          <p:cNvSpPr>
            <a:spLocks noGrp="1"/>
          </p:cNvSpPr>
          <p:nvPr>
            <p:ph type="title"/>
          </p:nvPr>
        </p:nvSpPr>
        <p:spPr/>
        <p:txBody>
          <a:bodyPr/>
          <a:lstStyle/>
          <a:p>
            <a:r>
              <a:rPr lang="en-US" dirty="0">
                <a:solidFill>
                  <a:schemeClr val="bg1"/>
                </a:solidFill>
              </a:rPr>
              <a:t>How We Honor God Through Dementia</a:t>
            </a:r>
            <a:endParaRPr lang="en-US" dirty="0"/>
          </a:p>
        </p:txBody>
      </p:sp>
      <p:sp>
        <p:nvSpPr>
          <p:cNvPr id="3" name="Content Placeholder 2">
            <a:extLst>
              <a:ext uri="{FF2B5EF4-FFF2-40B4-BE49-F238E27FC236}">
                <a16:creationId xmlns:a16="http://schemas.microsoft.com/office/drawing/2014/main" id="{06FC9331-2E08-6748-A5B6-5EAC9C8DF296}"/>
              </a:ext>
            </a:extLst>
          </p:cNvPr>
          <p:cNvSpPr>
            <a:spLocks noGrp="1"/>
          </p:cNvSpPr>
          <p:nvPr>
            <p:ph idx="1"/>
          </p:nvPr>
        </p:nvSpPr>
        <p:spPr/>
        <p:txBody>
          <a:bodyPr>
            <a:normAutofit/>
          </a:bodyPr>
          <a:lstStyle/>
          <a:p>
            <a:pPr marL="514350" lvl="0" indent="-514350">
              <a:buFont typeface="+mj-lt"/>
              <a:buAutoNum type="arabicPeriod" startAt="11"/>
            </a:pPr>
            <a:r>
              <a:rPr lang="en-US" sz="3200" b="1" dirty="0">
                <a:solidFill>
                  <a:schemeClr val="bg1"/>
                </a:solidFill>
              </a:rPr>
              <a:t>Phil. 3: 13-14</a:t>
            </a:r>
            <a:r>
              <a:rPr lang="en-US" sz="3200" dirty="0">
                <a:solidFill>
                  <a:schemeClr val="bg1"/>
                </a:solidFill>
              </a:rPr>
              <a:t>  Is there any aspect of memories we don’t want to remember?  </a:t>
            </a:r>
            <a:r>
              <a:rPr lang="en-US" sz="3200" dirty="0">
                <a:solidFill>
                  <a:srgbClr val="FFC000"/>
                </a:solidFill>
              </a:rPr>
              <a:t>Yes</a:t>
            </a:r>
            <a:r>
              <a:rPr lang="en-US" sz="3200" dirty="0">
                <a:solidFill>
                  <a:schemeClr val="bg1"/>
                </a:solidFill>
              </a:rPr>
              <a:t>  explain:  </a:t>
            </a:r>
            <a:r>
              <a:rPr lang="en-US" sz="3200" dirty="0">
                <a:solidFill>
                  <a:srgbClr val="FFC000"/>
                </a:solidFill>
              </a:rPr>
              <a:t>We don’t want to live in the present with the memories of our failures.  We learn from them and move forward.</a:t>
            </a:r>
          </a:p>
          <a:p>
            <a:pPr marL="514350" lvl="0" indent="-514350">
              <a:buFont typeface="+mj-lt"/>
              <a:buAutoNum type="arabicPeriod" startAt="11"/>
            </a:pPr>
            <a:r>
              <a:rPr lang="en-US" sz="3200" b="1" dirty="0">
                <a:solidFill>
                  <a:schemeClr val="bg1"/>
                </a:solidFill>
              </a:rPr>
              <a:t>Isa. 49:15-16</a:t>
            </a:r>
            <a:r>
              <a:rPr lang="en-US" sz="3200" dirty="0">
                <a:solidFill>
                  <a:schemeClr val="bg1"/>
                </a:solidFill>
              </a:rPr>
              <a:t>  What can we find comfort in?  </a:t>
            </a:r>
            <a:r>
              <a:rPr lang="en-US" sz="3200" dirty="0">
                <a:solidFill>
                  <a:srgbClr val="FFC000"/>
                </a:solidFill>
              </a:rPr>
              <a:t>God’s memories are Holy.</a:t>
            </a:r>
          </a:p>
          <a:p>
            <a:pPr marL="514350" lvl="0" indent="-514350">
              <a:buFont typeface="+mj-lt"/>
              <a:buAutoNum type="arabicPeriod" startAt="11"/>
            </a:pPr>
            <a:r>
              <a:rPr lang="en-US" sz="3200" b="1" dirty="0">
                <a:solidFill>
                  <a:schemeClr val="bg1"/>
                </a:solidFill>
              </a:rPr>
              <a:t>Isa. 43:25 </a:t>
            </a:r>
            <a:r>
              <a:rPr lang="en-US" sz="3200" dirty="0">
                <a:solidFill>
                  <a:schemeClr val="bg1"/>
                </a:solidFill>
              </a:rPr>
              <a:t> What can God do with His memories? </a:t>
            </a:r>
            <a:r>
              <a:rPr lang="en-US" sz="3200" dirty="0">
                <a:solidFill>
                  <a:srgbClr val="FFC000"/>
                </a:solidFill>
              </a:rPr>
              <a:t> He can forget chosen memories.</a:t>
            </a:r>
          </a:p>
          <a:p>
            <a:pPr marL="514350" indent="-514350">
              <a:buFont typeface="+mj-lt"/>
              <a:buAutoNum type="arabicPeriod" startAt="11"/>
            </a:pPr>
            <a:endParaRPr lang="en-US" sz="3200" dirty="0">
              <a:solidFill>
                <a:schemeClr val="bg1"/>
              </a:solidFill>
            </a:endParaRPr>
          </a:p>
        </p:txBody>
      </p:sp>
    </p:spTree>
    <p:extLst>
      <p:ext uri="{BB962C8B-B14F-4D97-AF65-F5344CB8AC3E}">
        <p14:creationId xmlns:p14="http://schemas.microsoft.com/office/powerpoint/2010/main" val="118615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A8164-BAE3-6245-A012-49D9764666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6E6783-410D-B445-B90D-58742598132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08136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D9BA2-6F45-B84B-999D-FDF40FE83148}"/>
              </a:ext>
            </a:extLst>
          </p:cNvPr>
          <p:cNvSpPr>
            <a:spLocks noGrp="1"/>
          </p:cNvSpPr>
          <p:nvPr>
            <p:ph type="ctrTitle"/>
          </p:nvPr>
        </p:nvSpPr>
        <p:spPr/>
        <p:txBody>
          <a:bodyPr/>
          <a:lstStyle/>
          <a:p>
            <a:r>
              <a:rPr lang="en-US" dirty="0">
                <a:solidFill>
                  <a:schemeClr val="bg1"/>
                </a:solidFill>
              </a:rPr>
              <a:t>Help for the Caregivers</a:t>
            </a:r>
          </a:p>
        </p:txBody>
      </p:sp>
      <p:sp>
        <p:nvSpPr>
          <p:cNvPr id="3" name="Subtitle 2">
            <a:extLst>
              <a:ext uri="{FF2B5EF4-FFF2-40B4-BE49-F238E27FC236}">
                <a16:creationId xmlns:a16="http://schemas.microsoft.com/office/drawing/2014/main" id="{3E0821C6-3C46-5C48-864F-E676751F0514}"/>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1863683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r>
              <a:rPr lang="en-US" dirty="0">
                <a:solidFill>
                  <a:schemeClr val="bg1"/>
                </a:solidFill>
              </a:rPr>
              <a:t>Help for the Caregivers</a:t>
            </a: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p:txBody>
          <a:bodyPr>
            <a:noAutofit/>
          </a:bodyPr>
          <a:lstStyle/>
          <a:p>
            <a:pPr marL="514350" lvl="0" indent="-514350">
              <a:buFont typeface="+mj-lt"/>
              <a:buAutoNum type="arabicPeriod"/>
            </a:pPr>
            <a:r>
              <a:rPr lang="en-US" sz="3200" b="1" dirty="0">
                <a:solidFill>
                  <a:schemeClr val="bg1"/>
                </a:solidFill>
              </a:rPr>
              <a:t>James 1:2-4</a:t>
            </a:r>
            <a:r>
              <a:rPr lang="en-US" sz="3200" dirty="0">
                <a:solidFill>
                  <a:schemeClr val="bg1"/>
                </a:solidFill>
              </a:rPr>
              <a:t>  What choice does God give us when facing trials?  </a:t>
            </a:r>
            <a:r>
              <a:rPr lang="en-US" sz="3200" dirty="0">
                <a:solidFill>
                  <a:srgbClr val="FFC000"/>
                </a:solidFill>
              </a:rPr>
              <a:t>To do it with Joy.</a:t>
            </a:r>
          </a:p>
          <a:p>
            <a:pPr marL="514350" lvl="0" indent="-514350">
              <a:buFont typeface="+mj-lt"/>
              <a:buAutoNum type="arabicPeriod"/>
            </a:pPr>
            <a:r>
              <a:rPr lang="en-US" sz="3200" b="1" dirty="0">
                <a:solidFill>
                  <a:schemeClr val="bg1"/>
                </a:solidFill>
              </a:rPr>
              <a:t>I Pt. 2:21; Heb. 12:2  </a:t>
            </a:r>
            <a:r>
              <a:rPr lang="en-US" sz="3200" dirty="0">
                <a:solidFill>
                  <a:schemeClr val="bg1"/>
                </a:solidFill>
              </a:rPr>
              <a:t>Who has set the example for us?  </a:t>
            </a:r>
            <a:r>
              <a:rPr lang="en-US" sz="3200" dirty="0">
                <a:solidFill>
                  <a:srgbClr val="FFC000"/>
                </a:solidFill>
              </a:rPr>
              <a:t>Christ Himself</a:t>
            </a:r>
          </a:p>
          <a:p>
            <a:pPr marL="514350" lvl="0" indent="-514350">
              <a:buFont typeface="+mj-lt"/>
              <a:buAutoNum type="arabicPeriod"/>
            </a:pPr>
            <a:r>
              <a:rPr lang="en-US" sz="3200" b="1" dirty="0">
                <a:solidFill>
                  <a:schemeClr val="bg1"/>
                </a:solidFill>
              </a:rPr>
              <a:t>Mt16:24</a:t>
            </a:r>
            <a:r>
              <a:rPr lang="en-US" sz="3200" dirty="0">
                <a:solidFill>
                  <a:schemeClr val="bg1"/>
                </a:solidFill>
              </a:rPr>
              <a:t>  What does it mean to deny oneself, take up your cross, and follow Christ?  Especially in light of Grace Care? </a:t>
            </a:r>
            <a:r>
              <a:rPr lang="en-US" sz="3200" dirty="0">
                <a:solidFill>
                  <a:srgbClr val="FFC000"/>
                </a:solidFill>
              </a:rPr>
              <a:t> To sacrificially give up personal ambitions, to meet the need of another and finding joy doing so because it is what the Father would have us do and what the loved one needs.</a:t>
            </a:r>
          </a:p>
        </p:txBody>
      </p:sp>
    </p:spTree>
    <p:extLst>
      <p:ext uri="{BB962C8B-B14F-4D97-AF65-F5344CB8AC3E}">
        <p14:creationId xmlns:p14="http://schemas.microsoft.com/office/powerpoint/2010/main" val="293702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r>
              <a:rPr lang="en-US" dirty="0">
                <a:solidFill>
                  <a:schemeClr val="bg1"/>
                </a:solidFill>
              </a:rPr>
              <a:t>Help for the Caregivers</a:t>
            </a: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p:txBody>
          <a:bodyPr>
            <a:normAutofit/>
          </a:bodyPr>
          <a:lstStyle/>
          <a:p>
            <a:pPr marL="514350" lvl="0" indent="-514350">
              <a:buFont typeface="+mj-lt"/>
              <a:buAutoNum type="arabicPeriod" startAt="4"/>
            </a:pPr>
            <a:r>
              <a:rPr lang="en-US" sz="3200" dirty="0">
                <a:solidFill>
                  <a:schemeClr val="bg1"/>
                </a:solidFill>
              </a:rPr>
              <a:t>Put in your own words what it means to endure trials with joy?  </a:t>
            </a:r>
            <a:r>
              <a:rPr lang="en-US" sz="3200" dirty="0">
                <a:solidFill>
                  <a:srgbClr val="FFC000"/>
                </a:solidFill>
              </a:rPr>
              <a:t>The task we are given to do by God will be difficult.  But we are content to do our best because it is the task God has given us to do.  As we do, we are expressing the depth of our love for God and our loved ones.  </a:t>
            </a:r>
          </a:p>
          <a:p>
            <a:pPr marL="514350" lvl="0" indent="-514350">
              <a:buFont typeface="+mj-lt"/>
              <a:buAutoNum type="arabicPeriod" startAt="4"/>
            </a:pPr>
            <a:r>
              <a:rPr lang="en-US" sz="3200" b="1" dirty="0">
                <a:solidFill>
                  <a:schemeClr val="bg1"/>
                </a:solidFill>
              </a:rPr>
              <a:t>Eph. 6:7</a:t>
            </a:r>
            <a:r>
              <a:rPr lang="en-US" sz="3200" dirty="0">
                <a:solidFill>
                  <a:schemeClr val="bg1"/>
                </a:solidFill>
              </a:rPr>
              <a:t>  When we are serving others, who are we actually serving?  </a:t>
            </a:r>
            <a:r>
              <a:rPr lang="en-US" sz="3200" dirty="0">
                <a:solidFill>
                  <a:srgbClr val="FFC000"/>
                </a:solidFill>
              </a:rPr>
              <a:t>God Himself </a:t>
            </a:r>
          </a:p>
          <a:p>
            <a:pPr marL="514350" lvl="0" indent="-514350">
              <a:buFont typeface="+mj-lt"/>
              <a:buAutoNum type="arabicPeriod" startAt="4"/>
            </a:pPr>
            <a:r>
              <a:rPr lang="en-US" sz="3200" b="1" dirty="0">
                <a:solidFill>
                  <a:schemeClr val="bg1"/>
                </a:solidFill>
              </a:rPr>
              <a:t>Luke 6:35-36</a:t>
            </a:r>
            <a:r>
              <a:rPr lang="en-US" sz="3200" dirty="0">
                <a:solidFill>
                  <a:schemeClr val="bg1"/>
                </a:solidFill>
              </a:rPr>
              <a:t>  When we serve others, what should we expect from them?  </a:t>
            </a:r>
            <a:r>
              <a:rPr lang="en-US" sz="3200" dirty="0">
                <a:solidFill>
                  <a:srgbClr val="FFC000"/>
                </a:solidFill>
              </a:rPr>
              <a:t>Nothing</a:t>
            </a:r>
          </a:p>
          <a:p>
            <a:pPr marL="514350" indent="-514350">
              <a:buFont typeface="+mj-lt"/>
              <a:buAutoNum type="arabicPeriod" startAt="4"/>
            </a:pPr>
            <a:endParaRPr lang="en-US" sz="3200" dirty="0">
              <a:solidFill>
                <a:schemeClr val="bg1"/>
              </a:solidFill>
            </a:endParaRPr>
          </a:p>
        </p:txBody>
      </p:sp>
    </p:spTree>
    <p:extLst>
      <p:ext uri="{BB962C8B-B14F-4D97-AF65-F5344CB8AC3E}">
        <p14:creationId xmlns:p14="http://schemas.microsoft.com/office/powerpoint/2010/main" val="119656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027A-0C76-BD4E-9CC5-1C1908D363F3}"/>
              </a:ext>
            </a:extLst>
          </p:cNvPr>
          <p:cNvSpPr>
            <a:spLocks noGrp="1"/>
          </p:cNvSpPr>
          <p:nvPr>
            <p:ph type="title"/>
          </p:nvPr>
        </p:nvSpPr>
        <p:spPr/>
        <p:txBody>
          <a:bodyPr/>
          <a:lstStyle/>
          <a:p>
            <a:r>
              <a:rPr lang="en-US" dirty="0">
                <a:solidFill>
                  <a:schemeClr val="bg1"/>
                </a:solidFill>
              </a:rPr>
              <a:t>Recommended Reading</a:t>
            </a:r>
          </a:p>
        </p:txBody>
      </p:sp>
      <p:sp>
        <p:nvSpPr>
          <p:cNvPr id="3" name="Content Placeholder 2">
            <a:extLst>
              <a:ext uri="{FF2B5EF4-FFF2-40B4-BE49-F238E27FC236}">
                <a16:creationId xmlns:a16="http://schemas.microsoft.com/office/drawing/2014/main" id="{4ACF824C-7B64-F94E-AB92-8F0E68FAC09B}"/>
              </a:ext>
            </a:extLst>
          </p:cNvPr>
          <p:cNvSpPr>
            <a:spLocks noGrp="1"/>
          </p:cNvSpPr>
          <p:nvPr>
            <p:ph idx="1"/>
          </p:nvPr>
        </p:nvSpPr>
        <p:spPr/>
        <p:txBody>
          <a:bodyPr>
            <a:normAutofit/>
          </a:bodyPr>
          <a:lstStyle/>
          <a:p>
            <a:r>
              <a:rPr lang="en-US" sz="3200" dirty="0">
                <a:solidFill>
                  <a:schemeClr val="bg1"/>
                </a:solidFill>
              </a:rPr>
              <a:t>The 36 Hour Day</a:t>
            </a:r>
          </a:p>
          <a:p>
            <a:r>
              <a:rPr lang="en-US" sz="3200" dirty="0">
                <a:solidFill>
                  <a:schemeClr val="bg1"/>
                </a:solidFill>
              </a:rPr>
              <a:t>Dementia Caregiver Guide (Purchased through Positive Approach Care on Amazon)</a:t>
            </a:r>
          </a:p>
          <a:p>
            <a:r>
              <a:rPr lang="en-US" sz="3200" dirty="0">
                <a:solidFill>
                  <a:schemeClr val="bg1"/>
                </a:solidFill>
              </a:rPr>
              <a:t>Second Forgetting</a:t>
            </a:r>
          </a:p>
        </p:txBody>
      </p:sp>
    </p:spTree>
    <p:extLst>
      <p:ext uri="{BB962C8B-B14F-4D97-AF65-F5344CB8AC3E}">
        <p14:creationId xmlns:p14="http://schemas.microsoft.com/office/powerpoint/2010/main" val="6314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r>
              <a:rPr lang="en-US" dirty="0">
                <a:solidFill>
                  <a:schemeClr val="bg1"/>
                </a:solidFill>
              </a:rPr>
              <a:t>Help for the Caregivers</a:t>
            </a: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p:txBody>
          <a:bodyPr>
            <a:noAutofit/>
          </a:bodyPr>
          <a:lstStyle/>
          <a:p>
            <a:pPr marL="514350" lvl="0" indent="-514350">
              <a:buFont typeface="+mj-lt"/>
              <a:buAutoNum type="arabicPeriod" startAt="7"/>
            </a:pPr>
            <a:r>
              <a:rPr lang="en-US" sz="3200" b="1" dirty="0">
                <a:solidFill>
                  <a:schemeClr val="bg1"/>
                </a:solidFill>
              </a:rPr>
              <a:t>Phil. 1:9-11</a:t>
            </a:r>
            <a:r>
              <a:rPr lang="en-US" sz="3200" dirty="0">
                <a:solidFill>
                  <a:schemeClr val="bg1"/>
                </a:solidFill>
              </a:rPr>
              <a:t>  What is our goal as we serve others?  </a:t>
            </a:r>
            <a:r>
              <a:rPr lang="en-US" sz="3200" dirty="0">
                <a:solidFill>
                  <a:srgbClr val="FFC000"/>
                </a:solidFill>
              </a:rPr>
              <a:t>To grow in our knowledge and discernment to glorify God, which means we are pleasing Him.</a:t>
            </a:r>
          </a:p>
          <a:p>
            <a:pPr marL="514350" lvl="0" indent="-514350">
              <a:buFont typeface="+mj-lt"/>
              <a:buAutoNum type="arabicPeriod" startAt="7"/>
            </a:pPr>
            <a:r>
              <a:rPr lang="en-US" sz="3200" b="1" dirty="0">
                <a:solidFill>
                  <a:schemeClr val="bg1"/>
                </a:solidFill>
              </a:rPr>
              <a:t>Gal. 5:22-23 </a:t>
            </a:r>
            <a:r>
              <a:rPr lang="en-US" sz="3200" dirty="0">
                <a:solidFill>
                  <a:schemeClr val="bg1"/>
                </a:solidFill>
              </a:rPr>
              <a:t> What attributes are given to us to serve others?  </a:t>
            </a:r>
            <a:r>
              <a:rPr lang="en-US" sz="3200" dirty="0">
                <a:solidFill>
                  <a:srgbClr val="FFC000"/>
                </a:solidFill>
              </a:rPr>
              <a:t>Love, joy, peace, patience, kindness, goodness, faithfulness, gentleness, self-control.</a:t>
            </a:r>
          </a:p>
          <a:p>
            <a:pPr marL="514350" lvl="0" indent="-514350">
              <a:buFont typeface="+mj-lt"/>
              <a:buAutoNum type="arabicPeriod" startAt="7"/>
            </a:pPr>
            <a:r>
              <a:rPr lang="en-US" sz="3200" b="1" dirty="0">
                <a:solidFill>
                  <a:schemeClr val="bg1"/>
                </a:solidFill>
              </a:rPr>
              <a:t>I Thess. 3:12; I Jn. 4:7-12,19</a:t>
            </a:r>
            <a:r>
              <a:rPr lang="en-US" sz="3200" dirty="0">
                <a:solidFill>
                  <a:schemeClr val="bg1"/>
                </a:solidFill>
              </a:rPr>
              <a:t>  What does God want us to increase?  </a:t>
            </a:r>
            <a:r>
              <a:rPr lang="en-US" sz="3200" dirty="0">
                <a:solidFill>
                  <a:srgbClr val="FFC000"/>
                </a:solidFill>
              </a:rPr>
              <a:t>Our love for others</a:t>
            </a:r>
          </a:p>
          <a:p>
            <a:pPr marL="514350" lvl="0" indent="-514350">
              <a:buFont typeface="+mj-lt"/>
              <a:buAutoNum type="arabicPeriod" startAt="7"/>
            </a:pPr>
            <a:r>
              <a:rPr lang="en-US" sz="3200" dirty="0">
                <a:solidFill>
                  <a:schemeClr val="bg1"/>
                </a:solidFill>
              </a:rPr>
              <a:t>What is the exception clause?  </a:t>
            </a:r>
            <a:r>
              <a:rPr lang="en-US" sz="3200" dirty="0">
                <a:solidFill>
                  <a:srgbClr val="FFC000"/>
                </a:solidFill>
              </a:rPr>
              <a:t>There is none.</a:t>
            </a:r>
          </a:p>
          <a:p>
            <a:pPr marL="514350" indent="-514350">
              <a:buFont typeface="+mj-lt"/>
              <a:buAutoNum type="arabicPeriod" startAt="7"/>
            </a:pPr>
            <a:endParaRPr lang="en-US" sz="3200" dirty="0">
              <a:solidFill>
                <a:schemeClr val="bg1"/>
              </a:solidFill>
            </a:endParaRPr>
          </a:p>
        </p:txBody>
      </p:sp>
    </p:spTree>
    <p:extLst>
      <p:ext uri="{BB962C8B-B14F-4D97-AF65-F5344CB8AC3E}">
        <p14:creationId xmlns:p14="http://schemas.microsoft.com/office/powerpoint/2010/main" val="227442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r>
              <a:rPr lang="en-US" dirty="0">
                <a:solidFill>
                  <a:schemeClr val="bg1"/>
                </a:solidFill>
              </a:rPr>
              <a:t>Help for the Caregivers</a:t>
            </a: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a:xfrm>
            <a:off x="838200" y="1690688"/>
            <a:ext cx="11353800" cy="4802187"/>
          </a:xfrm>
        </p:spPr>
        <p:txBody>
          <a:bodyPr>
            <a:noAutofit/>
          </a:bodyPr>
          <a:lstStyle/>
          <a:p>
            <a:pPr marL="514350" lvl="0" indent="-514350">
              <a:buFont typeface="+mj-lt"/>
              <a:buAutoNum type="arabicPeriod" startAt="11"/>
            </a:pPr>
            <a:r>
              <a:rPr lang="en-US" sz="3000" b="1" dirty="0">
                <a:solidFill>
                  <a:schemeClr val="bg1"/>
                </a:solidFill>
              </a:rPr>
              <a:t>Mark 12:30-31 </a:t>
            </a:r>
            <a:r>
              <a:rPr lang="en-US" sz="3000" dirty="0">
                <a:solidFill>
                  <a:schemeClr val="bg1"/>
                </a:solidFill>
              </a:rPr>
              <a:t>  How do we increase our love for others? </a:t>
            </a:r>
            <a:r>
              <a:rPr lang="en-US" sz="3000" dirty="0">
                <a:solidFill>
                  <a:srgbClr val="FFC000"/>
                </a:solidFill>
              </a:rPr>
              <a:t> We increase our love for God.  We can tell how much we love God by how we are loving people, even unlovely people.</a:t>
            </a:r>
          </a:p>
          <a:p>
            <a:pPr marL="514350" lvl="0" indent="-514350">
              <a:buFont typeface="+mj-lt"/>
              <a:buAutoNum type="arabicPeriod" startAt="11"/>
            </a:pPr>
            <a:r>
              <a:rPr lang="en-US" sz="3000" b="1" dirty="0">
                <a:solidFill>
                  <a:schemeClr val="bg1"/>
                </a:solidFill>
              </a:rPr>
              <a:t>John 3:16</a:t>
            </a:r>
            <a:r>
              <a:rPr lang="en-US" sz="3000" dirty="0">
                <a:solidFill>
                  <a:schemeClr val="bg1"/>
                </a:solidFill>
              </a:rPr>
              <a:t>  Write out as many ways you can think of, where Christ has shown His love for us? </a:t>
            </a:r>
            <a:r>
              <a:rPr lang="en-US" sz="3000" dirty="0">
                <a:solidFill>
                  <a:srgbClr val="FFC000"/>
                </a:solidFill>
              </a:rPr>
              <a:t> Left Heaven, born a man, lived among sinful men, was unfairly treated, abused, and killed, was forsaken by His own Father.</a:t>
            </a:r>
          </a:p>
          <a:p>
            <a:pPr marL="514350" lvl="0" indent="-514350">
              <a:buFont typeface="+mj-lt"/>
              <a:buAutoNum type="arabicPeriod" startAt="11"/>
            </a:pPr>
            <a:r>
              <a:rPr lang="en-US" sz="3000" b="1" dirty="0">
                <a:solidFill>
                  <a:schemeClr val="bg1"/>
                </a:solidFill>
              </a:rPr>
              <a:t>Heb. 12:2</a:t>
            </a:r>
            <a:r>
              <a:rPr lang="en-US" sz="3000" dirty="0">
                <a:solidFill>
                  <a:schemeClr val="bg1"/>
                </a:solidFill>
              </a:rPr>
              <a:t>  How did Christ view this?  </a:t>
            </a:r>
            <a:r>
              <a:rPr lang="en-US" sz="3000" dirty="0">
                <a:solidFill>
                  <a:srgbClr val="FFC000"/>
                </a:solidFill>
              </a:rPr>
              <a:t>He considered it a joy.  </a:t>
            </a:r>
            <a:r>
              <a:rPr lang="en-US" sz="3000" dirty="0">
                <a:solidFill>
                  <a:schemeClr val="bg1"/>
                </a:solidFill>
              </a:rPr>
              <a:t>How would you describe this kind of Joy?  </a:t>
            </a:r>
            <a:r>
              <a:rPr lang="en-US" sz="3000" dirty="0">
                <a:solidFill>
                  <a:srgbClr val="FFC000"/>
                </a:solidFill>
              </a:rPr>
              <a:t>It obviously doesn’t mean it was easy. But it was necessary for us and to please His Father.  It was pleasing to satisfy the Father’s command and to meet our desperate need of redemption.</a:t>
            </a:r>
          </a:p>
        </p:txBody>
      </p:sp>
    </p:spTree>
    <p:extLst>
      <p:ext uri="{BB962C8B-B14F-4D97-AF65-F5344CB8AC3E}">
        <p14:creationId xmlns:p14="http://schemas.microsoft.com/office/powerpoint/2010/main" val="342336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r>
              <a:rPr lang="en-US" dirty="0">
                <a:solidFill>
                  <a:schemeClr val="bg1"/>
                </a:solidFill>
              </a:rPr>
              <a:t>Help for the Caregivers</a:t>
            </a: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p:txBody>
          <a:bodyPr>
            <a:noAutofit/>
          </a:bodyPr>
          <a:lstStyle/>
          <a:p>
            <a:pPr marL="514350" lvl="0" indent="-514350">
              <a:buFont typeface="+mj-lt"/>
              <a:buAutoNum type="arabicPeriod" startAt="14"/>
            </a:pPr>
            <a:r>
              <a:rPr lang="en-US" sz="3200" b="1" dirty="0">
                <a:solidFill>
                  <a:schemeClr val="bg1"/>
                </a:solidFill>
              </a:rPr>
              <a:t>II Tim. 1:7</a:t>
            </a:r>
            <a:r>
              <a:rPr lang="en-US" sz="3200" dirty="0">
                <a:solidFill>
                  <a:schemeClr val="bg1"/>
                </a:solidFill>
              </a:rPr>
              <a:t>  What has God not given us? </a:t>
            </a:r>
            <a:r>
              <a:rPr lang="en-US" sz="3200" dirty="0">
                <a:solidFill>
                  <a:srgbClr val="FFC000"/>
                </a:solidFill>
              </a:rPr>
              <a:t>Fear</a:t>
            </a:r>
          </a:p>
          <a:p>
            <a:pPr marL="514350" lvl="0" indent="-514350">
              <a:buFont typeface="+mj-lt"/>
              <a:buAutoNum type="arabicPeriod" startAt="14"/>
            </a:pPr>
            <a:r>
              <a:rPr lang="en-US" sz="3200" dirty="0">
                <a:solidFill>
                  <a:schemeClr val="bg1"/>
                </a:solidFill>
              </a:rPr>
              <a:t>What does fear reveal about us?  </a:t>
            </a:r>
            <a:r>
              <a:rPr lang="en-US" sz="3200" dirty="0">
                <a:solidFill>
                  <a:srgbClr val="FFC000"/>
                </a:solidFill>
              </a:rPr>
              <a:t>God can’t or won’t protect us or He will send tests we don’t want.  </a:t>
            </a:r>
          </a:p>
          <a:p>
            <a:pPr marL="514350" lvl="0" indent="-514350">
              <a:buFont typeface="+mj-lt"/>
              <a:buAutoNum type="arabicPeriod" startAt="14"/>
            </a:pPr>
            <a:r>
              <a:rPr lang="en-US" sz="3200" dirty="0">
                <a:solidFill>
                  <a:schemeClr val="bg1"/>
                </a:solidFill>
              </a:rPr>
              <a:t>What has God given us?  </a:t>
            </a:r>
            <a:r>
              <a:rPr lang="en-US" sz="3200" dirty="0">
                <a:solidFill>
                  <a:srgbClr val="FFC000"/>
                </a:solidFill>
              </a:rPr>
              <a:t>Power, love, discipline.  And a desire to please the Father.</a:t>
            </a:r>
          </a:p>
          <a:p>
            <a:pPr marL="514350" lvl="0" indent="-514350">
              <a:buFont typeface="+mj-lt"/>
              <a:buAutoNum type="arabicPeriod" startAt="14"/>
            </a:pPr>
            <a:r>
              <a:rPr lang="en-US" sz="3200" dirty="0">
                <a:solidFill>
                  <a:schemeClr val="bg1"/>
                </a:solidFill>
              </a:rPr>
              <a:t>Put in your own words, how these will help us face dementia in ourselves or us as their caregiver.  </a:t>
            </a:r>
            <a:r>
              <a:rPr lang="en-US" sz="3200" dirty="0">
                <a:solidFill>
                  <a:srgbClr val="FFC000"/>
                </a:solidFill>
              </a:rPr>
              <a:t>No matter how scary, frustrating, or impossible the task may seem, God will enable us to serve Him and our loved one well.</a:t>
            </a:r>
          </a:p>
          <a:p>
            <a:pPr marL="514350" indent="-514350">
              <a:buFont typeface="+mj-lt"/>
              <a:buAutoNum type="arabicPeriod" startAt="14"/>
            </a:pPr>
            <a:endParaRPr lang="en-US" sz="3200" dirty="0">
              <a:solidFill>
                <a:schemeClr val="bg1"/>
              </a:solidFill>
            </a:endParaRPr>
          </a:p>
        </p:txBody>
      </p:sp>
    </p:spTree>
    <p:extLst>
      <p:ext uri="{BB962C8B-B14F-4D97-AF65-F5344CB8AC3E}">
        <p14:creationId xmlns:p14="http://schemas.microsoft.com/office/powerpoint/2010/main" val="390484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r>
              <a:rPr lang="en-US" dirty="0">
                <a:solidFill>
                  <a:schemeClr val="bg1"/>
                </a:solidFill>
              </a:rPr>
              <a:t>Help for the Caregivers</a:t>
            </a: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p:txBody>
          <a:bodyPr>
            <a:noAutofit/>
          </a:bodyPr>
          <a:lstStyle/>
          <a:p>
            <a:pPr marL="514350" lvl="0" indent="-514350">
              <a:buFont typeface="+mj-lt"/>
              <a:buAutoNum type="arabicPeriod" startAt="18"/>
            </a:pPr>
            <a:r>
              <a:rPr lang="en-US" sz="3200" b="1" dirty="0">
                <a:solidFill>
                  <a:schemeClr val="bg1"/>
                </a:solidFill>
              </a:rPr>
              <a:t>II Cor. 9:8 </a:t>
            </a:r>
            <a:r>
              <a:rPr lang="en-US" sz="3200" dirty="0">
                <a:solidFill>
                  <a:schemeClr val="bg1"/>
                </a:solidFill>
              </a:rPr>
              <a:t> What has God given us in abundance?  </a:t>
            </a:r>
            <a:r>
              <a:rPr lang="en-US" sz="3200" dirty="0">
                <a:solidFill>
                  <a:srgbClr val="FFC000"/>
                </a:solidFill>
              </a:rPr>
              <a:t>Grace</a:t>
            </a:r>
          </a:p>
          <a:p>
            <a:pPr marL="514350" lvl="0" indent="-514350">
              <a:buFont typeface="+mj-lt"/>
              <a:buAutoNum type="arabicPeriod" startAt="18"/>
            </a:pPr>
            <a:r>
              <a:rPr lang="en-US" sz="3200" dirty="0">
                <a:solidFill>
                  <a:schemeClr val="bg1"/>
                </a:solidFill>
              </a:rPr>
              <a:t>Define Grace.  </a:t>
            </a:r>
            <a:r>
              <a:rPr lang="en-US" sz="3200" dirty="0">
                <a:solidFill>
                  <a:srgbClr val="FFC000"/>
                </a:solidFill>
              </a:rPr>
              <a:t>The divine ability to do what we can’t within ourselves.</a:t>
            </a:r>
          </a:p>
          <a:p>
            <a:pPr marL="514350" lvl="0" indent="-514350">
              <a:buFont typeface="+mj-lt"/>
              <a:buAutoNum type="arabicPeriod" startAt="18"/>
            </a:pPr>
            <a:r>
              <a:rPr lang="en-US" sz="3200" b="1" dirty="0">
                <a:solidFill>
                  <a:schemeClr val="bg1"/>
                </a:solidFill>
              </a:rPr>
              <a:t>I Pt. 4:11  </a:t>
            </a:r>
            <a:r>
              <a:rPr lang="en-US" sz="3200" dirty="0">
                <a:solidFill>
                  <a:schemeClr val="bg1"/>
                </a:solidFill>
              </a:rPr>
              <a:t>What is our goal in the words and actions we do?  </a:t>
            </a:r>
            <a:r>
              <a:rPr lang="en-US" sz="3200" dirty="0">
                <a:solidFill>
                  <a:srgbClr val="FFC000"/>
                </a:solidFill>
              </a:rPr>
              <a:t>To glorify God, which means to please Him</a:t>
            </a:r>
            <a:r>
              <a:rPr lang="en-US" sz="3200" dirty="0">
                <a:solidFill>
                  <a:schemeClr val="bg1"/>
                </a:solidFill>
              </a:rPr>
              <a:t>.</a:t>
            </a:r>
          </a:p>
          <a:p>
            <a:pPr marL="514350" lvl="0" indent="-514350">
              <a:buFont typeface="+mj-lt"/>
              <a:buAutoNum type="arabicPeriod" startAt="18"/>
            </a:pPr>
            <a:r>
              <a:rPr lang="en-US" sz="3200" b="1" dirty="0">
                <a:solidFill>
                  <a:schemeClr val="bg1"/>
                </a:solidFill>
              </a:rPr>
              <a:t>II Thess. 3:13</a:t>
            </a:r>
            <a:r>
              <a:rPr lang="en-US" sz="3200" dirty="0">
                <a:solidFill>
                  <a:schemeClr val="bg1"/>
                </a:solidFill>
              </a:rPr>
              <a:t>  When we are serving in a sin cursed world, what must we be prepared not to do?  </a:t>
            </a:r>
            <a:r>
              <a:rPr lang="en-US" sz="3200" dirty="0">
                <a:solidFill>
                  <a:srgbClr val="FFC000"/>
                </a:solidFill>
              </a:rPr>
              <a:t>Grow weary and discouraged.  </a:t>
            </a:r>
            <a:r>
              <a:rPr lang="en-US" sz="3200" dirty="0">
                <a:solidFill>
                  <a:schemeClr val="bg1"/>
                </a:solidFill>
              </a:rPr>
              <a:t>(This is where the Grace Care ministry helps with this.  We must be willing to ask for help and or be willing to help when the need arises.)</a:t>
            </a:r>
          </a:p>
        </p:txBody>
      </p:sp>
    </p:spTree>
    <p:extLst>
      <p:ext uri="{BB962C8B-B14F-4D97-AF65-F5344CB8AC3E}">
        <p14:creationId xmlns:p14="http://schemas.microsoft.com/office/powerpoint/2010/main" val="39390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r>
              <a:rPr lang="en-US" dirty="0">
                <a:solidFill>
                  <a:schemeClr val="bg1"/>
                </a:solidFill>
              </a:rPr>
              <a:t>Help for the Caregivers</a:t>
            </a: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a:xfrm>
            <a:off x="838200" y="1825625"/>
            <a:ext cx="11353800" cy="4667250"/>
          </a:xfrm>
        </p:spPr>
        <p:txBody>
          <a:bodyPr>
            <a:noAutofit/>
          </a:bodyPr>
          <a:lstStyle/>
          <a:p>
            <a:pPr marL="514350" lvl="0" indent="-514350">
              <a:buFont typeface="+mj-lt"/>
              <a:buAutoNum type="arabicPeriod" startAt="22"/>
            </a:pPr>
            <a:r>
              <a:rPr lang="en-US" sz="3200" b="1" dirty="0">
                <a:solidFill>
                  <a:schemeClr val="bg1"/>
                </a:solidFill>
              </a:rPr>
              <a:t>Mark 10:45</a:t>
            </a:r>
            <a:r>
              <a:rPr lang="en-US" sz="3200" dirty="0">
                <a:solidFill>
                  <a:schemeClr val="bg1"/>
                </a:solidFill>
              </a:rPr>
              <a:t>  What example has Christ set for us?  </a:t>
            </a:r>
            <a:r>
              <a:rPr lang="en-US" sz="3200" dirty="0">
                <a:solidFill>
                  <a:srgbClr val="FFC000"/>
                </a:solidFill>
              </a:rPr>
              <a:t>He came to serve unlovely and unappreciated sinners.</a:t>
            </a:r>
          </a:p>
          <a:p>
            <a:pPr marL="514350" lvl="0" indent="-514350">
              <a:buFont typeface="+mj-lt"/>
              <a:buAutoNum type="arabicPeriod" startAt="22"/>
            </a:pPr>
            <a:r>
              <a:rPr lang="en-US" sz="3200" b="1" dirty="0">
                <a:solidFill>
                  <a:schemeClr val="bg1"/>
                </a:solidFill>
              </a:rPr>
              <a:t>Luke 6:35-36</a:t>
            </a:r>
            <a:r>
              <a:rPr lang="en-US" sz="3200" dirty="0">
                <a:solidFill>
                  <a:schemeClr val="bg1"/>
                </a:solidFill>
              </a:rPr>
              <a:t>  Who are we told to serve?  </a:t>
            </a:r>
            <a:r>
              <a:rPr lang="en-US" sz="3200" dirty="0">
                <a:solidFill>
                  <a:srgbClr val="FFC000"/>
                </a:solidFill>
              </a:rPr>
              <a:t>Our enemy</a:t>
            </a:r>
          </a:p>
          <a:p>
            <a:pPr marL="514350" lvl="0" indent="-514350">
              <a:buFont typeface="+mj-lt"/>
              <a:buAutoNum type="arabicPeriod" startAt="22"/>
            </a:pPr>
            <a:r>
              <a:rPr lang="en-US" sz="3200" b="1" dirty="0">
                <a:solidFill>
                  <a:schemeClr val="bg1"/>
                </a:solidFill>
              </a:rPr>
              <a:t>I Cor. 15:58</a:t>
            </a:r>
            <a:r>
              <a:rPr lang="en-US" sz="3200" dirty="0">
                <a:solidFill>
                  <a:schemeClr val="bg1"/>
                </a:solidFill>
              </a:rPr>
              <a:t>  In the face of dementia, what will our serving not be?  </a:t>
            </a:r>
            <a:r>
              <a:rPr lang="en-US" sz="3200" dirty="0">
                <a:solidFill>
                  <a:srgbClr val="FFC000"/>
                </a:solidFill>
              </a:rPr>
              <a:t>In vain</a:t>
            </a:r>
          </a:p>
          <a:p>
            <a:pPr marL="514350" lvl="0" indent="-514350">
              <a:buFont typeface="+mj-lt"/>
              <a:buAutoNum type="arabicPeriod" startAt="22"/>
            </a:pPr>
            <a:r>
              <a:rPr lang="en-US" sz="3200" b="1" dirty="0">
                <a:solidFill>
                  <a:schemeClr val="bg1"/>
                </a:solidFill>
              </a:rPr>
              <a:t>I Cor. 3:12-15; Mt. 25:23</a:t>
            </a:r>
            <a:r>
              <a:rPr lang="en-US" sz="3200" dirty="0">
                <a:solidFill>
                  <a:schemeClr val="bg1"/>
                </a:solidFill>
              </a:rPr>
              <a:t>  Who is aware of our service and what will be done for us?  </a:t>
            </a:r>
            <a:r>
              <a:rPr lang="en-US" sz="3200" dirty="0">
                <a:solidFill>
                  <a:srgbClr val="FFC000"/>
                </a:solidFill>
              </a:rPr>
              <a:t>God and He will reward His servants</a:t>
            </a:r>
          </a:p>
          <a:p>
            <a:pPr marL="514350" lvl="0" indent="-514350">
              <a:buFont typeface="+mj-lt"/>
              <a:buAutoNum type="arabicPeriod" startAt="22"/>
            </a:pPr>
            <a:r>
              <a:rPr lang="en-US" sz="3200" b="1" dirty="0">
                <a:solidFill>
                  <a:schemeClr val="bg1"/>
                </a:solidFill>
              </a:rPr>
              <a:t>Mt. 25:23 </a:t>
            </a:r>
            <a:r>
              <a:rPr lang="en-US" sz="3200" dirty="0">
                <a:solidFill>
                  <a:schemeClr val="bg1"/>
                </a:solidFill>
              </a:rPr>
              <a:t> What can we expect to hear from the Lord due to our sacrificial grace care of the loved one we served with dementia?  </a:t>
            </a:r>
            <a:r>
              <a:rPr lang="en-US" sz="3200" dirty="0">
                <a:solidFill>
                  <a:srgbClr val="FFC000"/>
                </a:solidFill>
              </a:rPr>
              <a:t>“Well done good and faithful servant.”</a:t>
            </a:r>
          </a:p>
        </p:txBody>
      </p:sp>
    </p:spTree>
    <p:extLst>
      <p:ext uri="{BB962C8B-B14F-4D97-AF65-F5344CB8AC3E}">
        <p14:creationId xmlns:p14="http://schemas.microsoft.com/office/powerpoint/2010/main" val="1137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9E073-28B0-1E4F-9F5E-0AB8472F141A}"/>
              </a:ext>
            </a:extLst>
          </p:cNvPr>
          <p:cNvSpPr>
            <a:spLocks noGrp="1"/>
          </p:cNvSpPr>
          <p:nvPr>
            <p:ph type="title"/>
          </p:nvPr>
        </p:nvSpPr>
        <p:spPr/>
        <p:txBody>
          <a:bodyPr/>
          <a:lstStyle/>
          <a:p>
            <a:endParaRPr lang="en-US" dirty="0">
              <a:solidFill>
                <a:schemeClr val="bg1"/>
              </a:solidFill>
            </a:endParaRPr>
          </a:p>
        </p:txBody>
      </p:sp>
      <p:sp>
        <p:nvSpPr>
          <p:cNvPr id="3" name="Content Placeholder 2">
            <a:extLst>
              <a:ext uri="{FF2B5EF4-FFF2-40B4-BE49-F238E27FC236}">
                <a16:creationId xmlns:a16="http://schemas.microsoft.com/office/drawing/2014/main" id="{F52ABBD0-DC0B-E149-AC2A-2E1CDFEB1DA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26053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EAE4F-BF45-F747-8BCA-FAF48EEA9D92}"/>
              </a:ext>
            </a:extLst>
          </p:cNvPr>
          <p:cNvSpPr>
            <a:spLocks noGrp="1"/>
          </p:cNvSpPr>
          <p:nvPr>
            <p:ph type="ctrTitle"/>
          </p:nvPr>
        </p:nvSpPr>
        <p:spPr/>
        <p:txBody>
          <a:bodyPr/>
          <a:lstStyle/>
          <a:p>
            <a:r>
              <a:rPr lang="en-US" dirty="0">
                <a:solidFill>
                  <a:schemeClr val="bg1"/>
                </a:solidFill>
              </a:rPr>
              <a:t>Respect and Dignity of the Loved One with Dementia</a:t>
            </a:r>
          </a:p>
        </p:txBody>
      </p:sp>
      <p:sp>
        <p:nvSpPr>
          <p:cNvPr id="3" name="Subtitle 2">
            <a:extLst>
              <a:ext uri="{FF2B5EF4-FFF2-40B4-BE49-F238E27FC236}">
                <a16:creationId xmlns:a16="http://schemas.microsoft.com/office/drawing/2014/main" id="{1129EF43-0021-DF44-9A48-DAE574E6E1D7}"/>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731372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E9E4-E258-A946-8619-D27063469FFF}"/>
              </a:ext>
            </a:extLst>
          </p:cNvPr>
          <p:cNvSpPr>
            <a:spLocks noGrp="1"/>
          </p:cNvSpPr>
          <p:nvPr>
            <p:ph type="title"/>
          </p:nvPr>
        </p:nvSpPr>
        <p:spPr/>
        <p:txBody>
          <a:bodyPr/>
          <a:lstStyle/>
          <a:p>
            <a:r>
              <a:rPr lang="en-US" dirty="0">
                <a:solidFill>
                  <a:schemeClr val="bg1"/>
                </a:solidFill>
              </a:rPr>
              <a:t>Respect and Dignity of the Loved One with Dementia</a:t>
            </a:r>
            <a:endParaRPr lang="en-US" dirty="0"/>
          </a:p>
        </p:txBody>
      </p:sp>
      <p:sp>
        <p:nvSpPr>
          <p:cNvPr id="3" name="Content Placeholder 2">
            <a:extLst>
              <a:ext uri="{FF2B5EF4-FFF2-40B4-BE49-F238E27FC236}">
                <a16:creationId xmlns:a16="http://schemas.microsoft.com/office/drawing/2014/main" id="{0F7CCA85-D73C-7343-BD56-5748D2C2FC83}"/>
              </a:ext>
            </a:extLst>
          </p:cNvPr>
          <p:cNvSpPr>
            <a:spLocks noGrp="1"/>
          </p:cNvSpPr>
          <p:nvPr>
            <p:ph idx="1"/>
          </p:nvPr>
        </p:nvSpPr>
        <p:spPr/>
        <p:txBody>
          <a:bodyPr>
            <a:normAutofit/>
          </a:bodyPr>
          <a:lstStyle/>
          <a:p>
            <a:pPr marL="514350" lvl="0" indent="-514350">
              <a:buFont typeface="+mj-lt"/>
              <a:buAutoNum type="arabicPeriod"/>
            </a:pPr>
            <a:r>
              <a:rPr lang="en-US" sz="3200" b="1" dirty="0">
                <a:solidFill>
                  <a:schemeClr val="bg1"/>
                </a:solidFill>
              </a:rPr>
              <a:t>Acts 10:38.</a:t>
            </a:r>
            <a:r>
              <a:rPr lang="en-US" sz="3200" dirty="0">
                <a:solidFill>
                  <a:schemeClr val="bg1"/>
                </a:solidFill>
              </a:rPr>
              <a:t> How did Christ show dignity and respect to the individuals is this passage?   </a:t>
            </a:r>
            <a:r>
              <a:rPr lang="en-US" sz="3200" dirty="0">
                <a:solidFill>
                  <a:srgbClr val="FFC000"/>
                </a:solidFill>
              </a:rPr>
              <a:t>He healed the sick</a:t>
            </a:r>
          </a:p>
          <a:p>
            <a:pPr marL="514350" lvl="0" indent="-514350">
              <a:buFont typeface="+mj-lt"/>
              <a:buAutoNum type="arabicPeriod"/>
            </a:pPr>
            <a:r>
              <a:rPr lang="en-US" sz="3200" b="1" dirty="0">
                <a:solidFill>
                  <a:schemeClr val="bg1"/>
                </a:solidFill>
              </a:rPr>
              <a:t>Mark 10.</a:t>
            </a:r>
            <a:r>
              <a:rPr lang="en-US" sz="3200" dirty="0">
                <a:solidFill>
                  <a:schemeClr val="bg1"/>
                </a:solidFill>
              </a:rPr>
              <a:t> How did Christ show dignity to </a:t>
            </a:r>
            <a:r>
              <a:rPr lang="en-US" sz="3200" dirty="0" err="1">
                <a:solidFill>
                  <a:schemeClr val="bg1"/>
                </a:solidFill>
              </a:rPr>
              <a:t>Bartimeaus</a:t>
            </a:r>
            <a:r>
              <a:rPr lang="en-US" sz="3200" dirty="0">
                <a:solidFill>
                  <a:schemeClr val="bg1"/>
                </a:solidFill>
              </a:rPr>
              <a:t>?  </a:t>
            </a:r>
            <a:r>
              <a:rPr lang="en-US" sz="3200" dirty="0">
                <a:solidFill>
                  <a:srgbClr val="FFC000"/>
                </a:solidFill>
              </a:rPr>
              <a:t>He didn’t ignore him and gave him undivided attention.</a:t>
            </a:r>
          </a:p>
          <a:p>
            <a:pPr marL="514350" lvl="0" indent="-514350">
              <a:buFont typeface="+mj-lt"/>
              <a:buAutoNum type="arabicPeriod"/>
            </a:pPr>
            <a:r>
              <a:rPr lang="en-US" sz="3200" b="1" dirty="0">
                <a:solidFill>
                  <a:schemeClr val="bg1"/>
                </a:solidFill>
              </a:rPr>
              <a:t>I Thess. 5:14. </a:t>
            </a:r>
            <a:r>
              <a:rPr lang="en-US" sz="3200" dirty="0">
                <a:solidFill>
                  <a:schemeClr val="bg1"/>
                </a:solidFill>
              </a:rPr>
              <a:t>What kind of people would God have us serve?  </a:t>
            </a:r>
            <a:r>
              <a:rPr lang="en-US" sz="3200" dirty="0">
                <a:solidFill>
                  <a:srgbClr val="FFC000"/>
                </a:solidFill>
              </a:rPr>
              <a:t>Idle, faint hearted, weak</a:t>
            </a:r>
          </a:p>
          <a:p>
            <a:pPr marL="514350" lvl="0" indent="-514350">
              <a:buFont typeface="+mj-lt"/>
              <a:buAutoNum type="arabicPeriod"/>
            </a:pPr>
            <a:r>
              <a:rPr lang="en-US" sz="3200" b="1" dirty="0">
                <a:solidFill>
                  <a:schemeClr val="bg1"/>
                </a:solidFill>
              </a:rPr>
              <a:t>Mt. 25:40.</a:t>
            </a:r>
            <a:r>
              <a:rPr lang="en-US" sz="3200" dirty="0">
                <a:solidFill>
                  <a:schemeClr val="bg1"/>
                </a:solidFill>
              </a:rPr>
              <a:t> Why do we serve?  </a:t>
            </a:r>
            <a:r>
              <a:rPr lang="en-US" sz="3200" dirty="0">
                <a:solidFill>
                  <a:srgbClr val="FFC000"/>
                </a:solidFill>
              </a:rPr>
              <a:t>Because God does</a:t>
            </a:r>
          </a:p>
          <a:p>
            <a:pPr marL="514350" indent="-514350">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420267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E9E4-E258-A946-8619-D27063469FFF}"/>
              </a:ext>
            </a:extLst>
          </p:cNvPr>
          <p:cNvSpPr>
            <a:spLocks noGrp="1"/>
          </p:cNvSpPr>
          <p:nvPr>
            <p:ph type="title"/>
          </p:nvPr>
        </p:nvSpPr>
        <p:spPr/>
        <p:txBody>
          <a:bodyPr/>
          <a:lstStyle/>
          <a:p>
            <a:r>
              <a:rPr lang="en-US" dirty="0">
                <a:solidFill>
                  <a:schemeClr val="bg1"/>
                </a:solidFill>
              </a:rPr>
              <a:t>Respect and Dignity of the Loved One with Dementia</a:t>
            </a:r>
            <a:endParaRPr lang="en-US" dirty="0"/>
          </a:p>
        </p:txBody>
      </p:sp>
      <p:sp>
        <p:nvSpPr>
          <p:cNvPr id="3" name="Content Placeholder 2">
            <a:extLst>
              <a:ext uri="{FF2B5EF4-FFF2-40B4-BE49-F238E27FC236}">
                <a16:creationId xmlns:a16="http://schemas.microsoft.com/office/drawing/2014/main" id="{0F7CCA85-D73C-7343-BD56-5748D2C2FC83}"/>
              </a:ext>
            </a:extLst>
          </p:cNvPr>
          <p:cNvSpPr>
            <a:spLocks noGrp="1"/>
          </p:cNvSpPr>
          <p:nvPr>
            <p:ph idx="1"/>
          </p:nvPr>
        </p:nvSpPr>
        <p:spPr/>
        <p:txBody>
          <a:bodyPr>
            <a:normAutofit/>
          </a:bodyPr>
          <a:lstStyle/>
          <a:p>
            <a:pPr marL="514350" lvl="0" indent="-514350">
              <a:buFont typeface="+mj-lt"/>
              <a:buAutoNum type="arabicPeriod" startAt="5"/>
            </a:pPr>
            <a:r>
              <a:rPr lang="en-US" sz="3200" dirty="0">
                <a:solidFill>
                  <a:schemeClr val="bg1"/>
                </a:solidFill>
              </a:rPr>
              <a:t>Phil. 2:7-8. What attribute has God used in His service toward us?  </a:t>
            </a:r>
            <a:r>
              <a:rPr lang="en-US" sz="3200" dirty="0">
                <a:solidFill>
                  <a:srgbClr val="FFC000"/>
                </a:solidFill>
              </a:rPr>
              <a:t>Humility.          </a:t>
            </a:r>
          </a:p>
          <a:p>
            <a:pPr marL="514350" lvl="0" indent="-514350">
              <a:buFont typeface="+mj-lt"/>
              <a:buAutoNum type="arabicPeriod" startAt="5"/>
            </a:pPr>
            <a:r>
              <a:rPr lang="en-US" sz="3200" dirty="0">
                <a:solidFill>
                  <a:schemeClr val="bg1"/>
                </a:solidFill>
              </a:rPr>
              <a:t>Therefore, what attribute are we to serve with?   </a:t>
            </a:r>
            <a:r>
              <a:rPr lang="en-US" sz="3200" dirty="0">
                <a:solidFill>
                  <a:srgbClr val="FFC000"/>
                </a:solidFill>
              </a:rPr>
              <a:t>Humility.    </a:t>
            </a:r>
          </a:p>
          <a:p>
            <a:pPr marL="514350" indent="-514350">
              <a:buFont typeface="+mj-lt"/>
              <a:buAutoNum type="arabicPeriod" startAt="5"/>
            </a:pPr>
            <a:r>
              <a:rPr lang="en-US" sz="3200" dirty="0">
                <a:solidFill>
                  <a:schemeClr val="bg1"/>
                </a:solidFill>
              </a:rPr>
              <a:t>Write in your own words an active practical definition of humility.  </a:t>
            </a:r>
            <a:r>
              <a:rPr lang="en-US" sz="3200" dirty="0">
                <a:solidFill>
                  <a:srgbClr val="FFC000"/>
                </a:solidFill>
              </a:rPr>
              <a:t>Life isn’t about me.  It is about God and serving others first no matter how difficult or inconvenient it may be on myself. </a:t>
            </a:r>
          </a:p>
        </p:txBody>
      </p:sp>
    </p:spTree>
    <p:extLst>
      <p:ext uri="{BB962C8B-B14F-4D97-AF65-F5344CB8AC3E}">
        <p14:creationId xmlns:p14="http://schemas.microsoft.com/office/powerpoint/2010/main" val="16118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E9E4-E258-A946-8619-D27063469FF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F7CCA85-D73C-7343-BD56-5748D2C2FC8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34504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F969D-0E93-A041-A8A9-C95F5A0971BF}"/>
              </a:ext>
            </a:extLst>
          </p:cNvPr>
          <p:cNvSpPr>
            <a:spLocks noGrp="1"/>
          </p:cNvSpPr>
          <p:nvPr>
            <p:ph type="title"/>
          </p:nvPr>
        </p:nvSpPr>
        <p:spPr/>
        <p:txBody>
          <a:bodyPr/>
          <a:lstStyle/>
          <a:p>
            <a:r>
              <a:rPr lang="en-US" dirty="0">
                <a:solidFill>
                  <a:schemeClr val="bg1"/>
                </a:solidFill>
              </a:rPr>
              <a:t>Other Resources</a:t>
            </a:r>
          </a:p>
        </p:txBody>
      </p:sp>
      <p:sp>
        <p:nvSpPr>
          <p:cNvPr id="3" name="Content Placeholder 2">
            <a:extLst>
              <a:ext uri="{FF2B5EF4-FFF2-40B4-BE49-F238E27FC236}">
                <a16:creationId xmlns:a16="http://schemas.microsoft.com/office/drawing/2014/main" id="{6D9E2E0F-5DB6-6247-B1C1-0AAA4E0F5490}"/>
              </a:ext>
            </a:extLst>
          </p:cNvPr>
          <p:cNvSpPr>
            <a:spLocks noGrp="1"/>
          </p:cNvSpPr>
          <p:nvPr>
            <p:ph idx="1"/>
          </p:nvPr>
        </p:nvSpPr>
        <p:spPr/>
        <p:txBody>
          <a:bodyPr>
            <a:normAutofit/>
          </a:bodyPr>
          <a:lstStyle/>
          <a:p>
            <a:r>
              <a:rPr lang="en-US" sz="3200" dirty="0">
                <a:solidFill>
                  <a:schemeClr val="bg1"/>
                </a:solidFill>
              </a:rPr>
              <a:t>Alzheimer’s Website</a:t>
            </a:r>
          </a:p>
          <a:p>
            <a:r>
              <a:rPr lang="en-US" sz="3200" dirty="0">
                <a:solidFill>
                  <a:schemeClr val="bg1"/>
                </a:solidFill>
              </a:rPr>
              <a:t>Seek out Memory Care Facilities:</a:t>
            </a:r>
          </a:p>
          <a:p>
            <a:pPr lvl="1"/>
            <a:r>
              <a:rPr lang="en-US" sz="3200" dirty="0">
                <a:solidFill>
                  <a:schemeClr val="bg1"/>
                </a:solidFill>
              </a:rPr>
              <a:t>Bickford Memory Care</a:t>
            </a:r>
          </a:p>
          <a:p>
            <a:pPr lvl="1"/>
            <a:r>
              <a:rPr lang="en-US" sz="3200" dirty="0">
                <a:solidFill>
                  <a:schemeClr val="bg1"/>
                </a:solidFill>
              </a:rPr>
              <a:t>Assisted Living Facilities </a:t>
            </a:r>
          </a:p>
          <a:p>
            <a:pPr lvl="1"/>
            <a:r>
              <a:rPr lang="en-US" sz="3200" dirty="0">
                <a:solidFill>
                  <a:schemeClr val="bg1"/>
                </a:solidFill>
              </a:rPr>
              <a:t>(In Lafayette, Indiana)  Joyful Journey (A day care facility for dementia persons)</a:t>
            </a:r>
          </a:p>
        </p:txBody>
      </p:sp>
    </p:spTree>
    <p:extLst>
      <p:ext uri="{BB962C8B-B14F-4D97-AF65-F5344CB8AC3E}">
        <p14:creationId xmlns:p14="http://schemas.microsoft.com/office/powerpoint/2010/main" val="264308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AA94F1-5F6D-8B4F-8063-65E4ED59820B}"/>
              </a:ext>
            </a:extLst>
          </p:cNvPr>
          <p:cNvSpPr>
            <a:spLocks noGrp="1"/>
          </p:cNvSpPr>
          <p:nvPr>
            <p:ph type="ctrTitle"/>
          </p:nvPr>
        </p:nvSpPr>
        <p:spPr/>
        <p:txBody>
          <a:bodyPr/>
          <a:lstStyle/>
          <a:p>
            <a:r>
              <a:rPr lang="en-US" b="1" dirty="0">
                <a:solidFill>
                  <a:schemeClr val="bg1"/>
                </a:solidFill>
              </a:rPr>
              <a:t>Meet the needs of those with Dementia</a:t>
            </a:r>
            <a:r>
              <a:rPr lang="en-US" dirty="0">
                <a:solidFill>
                  <a:schemeClr val="bg1"/>
                </a:solidFill>
                <a:effectLst/>
              </a:rPr>
              <a:t> </a:t>
            </a:r>
            <a:endParaRPr lang="en-US" dirty="0"/>
          </a:p>
        </p:txBody>
      </p:sp>
      <p:sp>
        <p:nvSpPr>
          <p:cNvPr id="5" name="Subtitle 4">
            <a:extLst>
              <a:ext uri="{FF2B5EF4-FFF2-40B4-BE49-F238E27FC236}">
                <a16:creationId xmlns:a16="http://schemas.microsoft.com/office/drawing/2014/main" id="{D68E380A-C84D-D944-8F0D-C25377D693C8}"/>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1399843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D1FA8-E769-6F46-B5C9-21426230D5B6}"/>
              </a:ext>
            </a:extLst>
          </p:cNvPr>
          <p:cNvSpPr>
            <a:spLocks noGrp="1"/>
          </p:cNvSpPr>
          <p:nvPr>
            <p:ph type="title"/>
          </p:nvPr>
        </p:nvSpPr>
        <p:spPr/>
        <p:txBody>
          <a:bodyPr/>
          <a:lstStyle/>
          <a:p>
            <a:r>
              <a:rPr lang="en-US" b="1" dirty="0">
                <a:solidFill>
                  <a:schemeClr val="bg1"/>
                </a:solidFill>
              </a:rPr>
              <a:t>Meet the needs of those with Dementia</a:t>
            </a:r>
            <a:r>
              <a:rPr lang="en-US" dirty="0">
                <a:solidFill>
                  <a:schemeClr val="bg1"/>
                </a:solidFill>
                <a:effectLst/>
              </a:rPr>
              <a:t> </a:t>
            </a:r>
            <a:endParaRPr lang="en-US" dirty="0">
              <a:solidFill>
                <a:schemeClr val="bg1"/>
              </a:solidFill>
            </a:endParaRPr>
          </a:p>
        </p:txBody>
      </p:sp>
      <p:sp>
        <p:nvSpPr>
          <p:cNvPr id="3" name="Content Placeholder 2">
            <a:extLst>
              <a:ext uri="{FF2B5EF4-FFF2-40B4-BE49-F238E27FC236}">
                <a16:creationId xmlns:a16="http://schemas.microsoft.com/office/drawing/2014/main" id="{3CBD2FD3-9FF7-1448-9A1F-476A3F4D55DE}"/>
              </a:ext>
            </a:extLst>
          </p:cNvPr>
          <p:cNvSpPr>
            <a:spLocks noGrp="1"/>
          </p:cNvSpPr>
          <p:nvPr>
            <p:ph idx="1"/>
          </p:nvPr>
        </p:nvSpPr>
        <p:spPr/>
        <p:txBody>
          <a:bodyPr>
            <a:normAutofit/>
          </a:bodyPr>
          <a:lstStyle/>
          <a:p>
            <a:pPr marL="514350" lvl="0" indent="-514350">
              <a:buFont typeface="+mj-lt"/>
              <a:buAutoNum type="arabicPeriod"/>
            </a:pPr>
            <a:r>
              <a:rPr lang="en-US" sz="3200" b="1" dirty="0">
                <a:solidFill>
                  <a:schemeClr val="bg1"/>
                </a:solidFill>
              </a:rPr>
              <a:t>Rom. 1:20.</a:t>
            </a:r>
            <a:r>
              <a:rPr lang="en-US" sz="3200" dirty="0">
                <a:solidFill>
                  <a:schemeClr val="bg1"/>
                </a:solidFill>
              </a:rPr>
              <a:t> What does every individual have a consciousness of?  God.  What kind of awareness is this?  </a:t>
            </a:r>
            <a:r>
              <a:rPr lang="en-US" sz="3200" dirty="0">
                <a:solidFill>
                  <a:srgbClr val="FFC000"/>
                </a:solidFill>
              </a:rPr>
              <a:t>Spiritual</a:t>
            </a:r>
          </a:p>
          <a:p>
            <a:pPr marL="514350" lvl="0" indent="-514350">
              <a:buFont typeface="+mj-lt"/>
              <a:buAutoNum type="arabicPeriod"/>
            </a:pPr>
            <a:r>
              <a:rPr lang="en-US" sz="3200" b="1" dirty="0">
                <a:solidFill>
                  <a:schemeClr val="bg1"/>
                </a:solidFill>
              </a:rPr>
              <a:t>I Cor. 14:15</a:t>
            </a:r>
            <a:r>
              <a:rPr lang="en-US" sz="3200" dirty="0">
                <a:solidFill>
                  <a:schemeClr val="bg1"/>
                </a:solidFill>
              </a:rPr>
              <a:t>. What distinction does Paul make in this verse?   </a:t>
            </a:r>
            <a:r>
              <a:rPr lang="en-US" sz="3200" dirty="0">
                <a:solidFill>
                  <a:srgbClr val="FFC000"/>
                </a:solidFill>
              </a:rPr>
              <a:t>The mind and the spirit are separate.</a:t>
            </a:r>
          </a:p>
          <a:p>
            <a:pPr marL="514350" lvl="0" indent="-514350">
              <a:buFont typeface="+mj-lt"/>
              <a:buAutoNum type="arabicPeriod"/>
            </a:pPr>
            <a:r>
              <a:rPr lang="en-US" sz="3200" b="1" dirty="0">
                <a:solidFill>
                  <a:schemeClr val="bg1"/>
                </a:solidFill>
              </a:rPr>
              <a:t>II Tim. 2:13</a:t>
            </a:r>
            <a:r>
              <a:rPr lang="en-US" sz="3200" dirty="0">
                <a:solidFill>
                  <a:schemeClr val="bg1"/>
                </a:solidFill>
              </a:rPr>
              <a:t>. What comfort can we remind our loved one with dementia?   </a:t>
            </a:r>
            <a:r>
              <a:rPr lang="en-US" sz="3200" dirty="0">
                <a:solidFill>
                  <a:srgbClr val="FFC000"/>
                </a:solidFill>
              </a:rPr>
              <a:t>God has not forgotten them</a:t>
            </a:r>
          </a:p>
          <a:p>
            <a:pPr marL="514350" indent="-514350">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60655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E9E4-E258-A946-8619-D27063469FFF}"/>
              </a:ext>
            </a:extLst>
          </p:cNvPr>
          <p:cNvSpPr>
            <a:spLocks noGrp="1"/>
          </p:cNvSpPr>
          <p:nvPr>
            <p:ph type="title"/>
          </p:nvPr>
        </p:nvSpPr>
        <p:spPr/>
        <p:txBody>
          <a:bodyPr/>
          <a:lstStyle/>
          <a:p>
            <a:r>
              <a:rPr lang="en-US" b="1" dirty="0">
                <a:solidFill>
                  <a:schemeClr val="bg1"/>
                </a:solidFill>
              </a:rPr>
              <a:t>Meet the needs of those with Dementia</a:t>
            </a:r>
            <a:r>
              <a:rPr lang="en-US" dirty="0">
                <a:solidFill>
                  <a:schemeClr val="bg1"/>
                </a:solidFill>
                <a:effectLst/>
              </a:rPr>
              <a:t> </a:t>
            </a:r>
            <a:endParaRPr lang="en-US" dirty="0"/>
          </a:p>
        </p:txBody>
      </p:sp>
      <p:sp>
        <p:nvSpPr>
          <p:cNvPr id="3" name="Content Placeholder 2">
            <a:extLst>
              <a:ext uri="{FF2B5EF4-FFF2-40B4-BE49-F238E27FC236}">
                <a16:creationId xmlns:a16="http://schemas.microsoft.com/office/drawing/2014/main" id="{0F7CCA85-D73C-7343-BD56-5748D2C2FC83}"/>
              </a:ext>
            </a:extLst>
          </p:cNvPr>
          <p:cNvSpPr>
            <a:spLocks noGrp="1"/>
          </p:cNvSpPr>
          <p:nvPr>
            <p:ph idx="1"/>
          </p:nvPr>
        </p:nvSpPr>
        <p:spPr/>
        <p:txBody>
          <a:bodyPr>
            <a:normAutofit/>
          </a:bodyPr>
          <a:lstStyle/>
          <a:p>
            <a:pPr marL="514350" lvl="0" indent="-514350">
              <a:buFont typeface="+mj-lt"/>
              <a:buAutoNum type="arabicPeriod" startAt="4"/>
            </a:pPr>
            <a:r>
              <a:rPr lang="en-US" sz="3200" b="1" dirty="0">
                <a:solidFill>
                  <a:schemeClr val="bg1"/>
                </a:solidFill>
              </a:rPr>
              <a:t>Dt. 6:6-9</a:t>
            </a:r>
            <a:r>
              <a:rPr lang="en-US" sz="3200" dirty="0">
                <a:solidFill>
                  <a:schemeClr val="bg1"/>
                </a:solidFill>
              </a:rPr>
              <a:t>. What principle do we learn from this passage that needs to be applied to someone with memory problems? </a:t>
            </a:r>
            <a:r>
              <a:rPr lang="en-US" sz="3200" dirty="0">
                <a:solidFill>
                  <a:srgbClr val="FFC000"/>
                </a:solidFill>
              </a:rPr>
              <a:t> 24-7 teaching of the truth of God.</a:t>
            </a:r>
          </a:p>
          <a:p>
            <a:pPr marL="514350" lvl="0" indent="-514350">
              <a:buFont typeface="+mj-lt"/>
              <a:buAutoNum type="arabicPeriod" startAt="4"/>
            </a:pPr>
            <a:r>
              <a:rPr lang="en-US" sz="3200" b="1" dirty="0">
                <a:solidFill>
                  <a:schemeClr val="bg1"/>
                </a:solidFill>
              </a:rPr>
              <a:t>Rev. 21:3-4.</a:t>
            </a:r>
            <a:r>
              <a:rPr lang="en-US" sz="3200" dirty="0">
                <a:solidFill>
                  <a:schemeClr val="bg1"/>
                </a:solidFill>
              </a:rPr>
              <a:t> What hope do we have to share here?  </a:t>
            </a:r>
            <a:r>
              <a:rPr lang="en-US" sz="3200" dirty="0">
                <a:solidFill>
                  <a:srgbClr val="FFC000"/>
                </a:solidFill>
              </a:rPr>
              <a:t>There is a future with no more pain, sorrow, or tears; no more sin curse</a:t>
            </a:r>
          </a:p>
          <a:p>
            <a:pPr marL="514350" lvl="0" indent="-514350">
              <a:buFont typeface="+mj-lt"/>
              <a:buAutoNum type="arabicPeriod" startAt="4"/>
            </a:pPr>
            <a:r>
              <a:rPr lang="en-US" sz="3200" b="1" dirty="0">
                <a:solidFill>
                  <a:schemeClr val="bg1"/>
                </a:solidFill>
              </a:rPr>
              <a:t>Rom. 8:26-27</a:t>
            </a:r>
            <a:r>
              <a:rPr lang="en-US" sz="3200" dirty="0">
                <a:solidFill>
                  <a:schemeClr val="bg1"/>
                </a:solidFill>
              </a:rPr>
              <a:t>. What hope do we find here?  </a:t>
            </a:r>
            <a:r>
              <a:rPr lang="en-US" sz="3200" dirty="0">
                <a:solidFill>
                  <a:srgbClr val="FFC000"/>
                </a:solidFill>
              </a:rPr>
              <a:t> The Holy Spirit prays on our behalf.</a:t>
            </a:r>
          </a:p>
          <a:p>
            <a:pPr marL="514350" indent="-514350">
              <a:buFont typeface="+mj-lt"/>
              <a:buAutoNum type="arabicPeriod" startAt="4"/>
            </a:pPr>
            <a:endParaRPr lang="en-US" sz="3200" dirty="0">
              <a:solidFill>
                <a:schemeClr val="bg1"/>
              </a:solidFill>
            </a:endParaRPr>
          </a:p>
        </p:txBody>
      </p:sp>
    </p:spTree>
    <p:extLst>
      <p:ext uri="{BB962C8B-B14F-4D97-AF65-F5344CB8AC3E}">
        <p14:creationId xmlns:p14="http://schemas.microsoft.com/office/powerpoint/2010/main" val="18914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74AE02-EC7A-1744-BE16-233C8FEED744}"/>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1110314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6CDC-32A6-1A40-808C-71F7DC2B2F4D}"/>
              </a:ext>
            </a:extLst>
          </p:cNvPr>
          <p:cNvSpPr>
            <a:spLocks noGrp="1"/>
          </p:cNvSpPr>
          <p:nvPr>
            <p:ph type="ctrTitle"/>
          </p:nvPr>
        </p:nvSpPr>
        <p:spPr/>
        <p:txBody>
          <a:bodyPr/>
          <a:lstStyle/>
          <a:p>
            <a:r>
              <a:rPr lang="en-US" b="1" dirty="0">
                <a:solidFill>
                  <a:schemeClr val="bg1"/>
                </a:solidFill>
              </a:rPr>
              <a:t>What should the Church do?</a:t>
            </a:r>
            <a:endParaRPr lang="en-US" dirty="0">
              <a:solidFill>
                <a:schemeClr val="bg1"/>
              </a:solidFill>
            </a:endParaRPr>
          </a:p>
        </p:txBody>
      </p:sp>
      <p:sp>
        <p:nvSpPr>
          <p:cNvPr id="3" name="Subtitle 2">
            <a:extLst>
              <a:ext uri="{FF2B5EF4-FFF2-40B4-BE49-F238E27FC236}">
                <a16:creationId xmlns:a16="http://schemas.microsoft.com/office/drawing/2014/main" id="{20944869-3486-A54C-8625-4FA0FAC3290E}"/>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14850735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9998-9BF1-904A-94AC-2D2246014E13}"/>
              </a:ext>
            </a:extLst>
          </p:cNvPr>
          <p:cNvSpPr>
            <a:spLocks noGrp="1"/>
          </p:cNvSpPr>
          <p:nvPr>
            <p:ph type="title"/>
          </p:nvPr>
        </p:nvSpPr>
        <p:spPr/>
        <p:txBody>
          <a:bodyPr/>
          <a:lstStyle/>
          <a:p>
            <a:r>
              <a:rPr lang="en-US" b="1" dirty="0">
                <a:solidFill>
                  <a:schemeClr val="bg1"/>
                </a:solidFill>
              </a:rPr>
              <a:t>What should the Church do?</a:t>
            </a:r>
            <a:endParaRPr lang="en-US" dirty="0">
              <a:solidFill>
                <a:schemeClr val="bg1"/>
              </a:solidFill>
            </a:endParaRPr>
          </a:p>
        </p:txBody>
      </p:sp>
      <p:sp>
        <p:nvSpPr>
          <p:cNvPr id="3" name="Content Placeholder 2">
            <a:extLst>
              <a:ext uri="{FF2B5EF4-FFF2-40B4-BE49-F238E27FC236}">
                <a16:creationId xmlns:a16="http://schemas.microsoft.com/office/drawing/2014/main" id="{5D1509B3-09E5-6243-84AB-9AC93099F4EF}"/>
              </a:ext>
            </a:extLst>
          </p:cNvPr>
          <p:cNvSpPr>
            <a:spLocks noGrp="1"/>
          </p:cNvSpPr>
          <p:nvPr>
            <p:ph idx="1"/>
          </p:nvPr>
        </p:nvSpPr>
        <p:spPr/>
        <p:txBody>
          <a:bodyPr>
            <a:noAutofit/>
          </a:bodyPr>
          <a:lstStyle/>
          <a:p>
            <a:pPr marL="514350" lvl="0" indent="-514350">
              <a:buFont typeface="+mj-lt"/>
              <a:buAutoNum type="arabicPeriod"/>
            </a:pPr>
            <a:r>
              <a:rPr lang="en-US" sz="3200" b="1" dirty="0">
                <a:solidFill>
                  <a:schemeClr val="bg1"/>
                </a:solidFill>
              </a:rPr>
              <a:t>Eph. 1:23</a:t>
            </a:r>
            <a:r>
              <a:rPr lang="en-US" sz="3200" dirty="0">
                <a:solidFill>
                  <a:schemeClr val="bg1"/>
                </a:solidFill>
              </a:rPr>
              <a:t>.  Though we are sinners and saved by grace, how does God see every believer?  </a:t>
            </a:r>
            <a:r>
              <a:rPr lang="en-US" sz="3200" dirty="0">
                <a:solidFill>
                  <a:srgbClr val="FFC000"/>
                </a:solidFill>
              </a:rPr>
              <a:t>As His own body</a:t>
            </a:r>
          </a:p>
          <a:p>
            <a:pPr marL="514350" lvl="0" indent="-514350">
              <a:buFont typeface="+mj-lt"/>
              <a:buAutoNum type="arabicPeriod"/>
            </a:pPr>
            <a:r>
              <a:rPr lang="en-US" sz="3200" b="1" dirty="0">
                <a:solidFill>
                  <a:schemeClr val="bg1"/>
                </a:solidFill>
              </a:rPr>
              <a:t>Mt. 22:37-39</a:t>
            </a:r>
            <a:r>
              <a:rPr lang="en-US" sz="3200" dirty="0">
                <a:solidFill>
                  <a:schemeClr val="bg1"/>
                </a:solidFill>
              </a:rPr>
              <a:t>. No matter what situation we may be in, what is to be our highest priority?    </a:t>
            </a:r>
            <a:r>
              <a:rPr lang="en-US" sz="3200" dirty="0">
                <a:solidFill>
                  <a:srgbClr val="FFC000"/>
                </a:solidFill>
              </a:rPr>
              <a:t>To love God.</a:t>
            </a:r>
          </a:p>
          <a:p>
            <a:pPr marL="519113" lvl="0" indent="0">
              <a:buNone/>
            </a:pPr>
            <a:r>
              <a:rPr lang="en-US" sz="3200" dirty="0">
                <a:solidFill>
                  <a:schemeClr val="bg1"/>
                </a:solidFill>
              </a:rPr>
              <a:t>When this is our priority, who else will we be able to love?  </a:t>
            </a:r>
            <a:r>
              <a:rPr lang="en-US" sz="3200" dirty="0">
                <a:solidFill>
                  <a:srgbClr val="FFC000"/>
                </a:solidFill>
              </a:rPr>
              <a:t>Our           neighbor</a:t>
            </a:r>
          </a:p>
          <a:p>
            <a:pPr marL="514350" indent="-514350">
              <a:buFont typeface="+mj-lt"/>
              <a:buAutoNum type="arabicPeriod" startAt="3"/>
            </a:pPr>
            <a:r>
              <a:rPr lang="en-US" sz="3200" b="1" dirty="0">
                <a:solidFill>
                  <a:schemeClr val="bg1"/>
                </a:solidFill>
              </a:rPr>
              <a:t>Luke 6:27-36.</a:t>
            </a:r>
            <a:r>
              <a:rPr lang="en-US" sz="3200" dirty="0">
                <a:solidFill>
                  <a:schemeClr val="bg1"/>
                </a:solidFill>
              </a:rPr>
              <a:t>  Who is included in being our neighbor?  </a:t>
            </a:r>
            <a:r>
              <a:rPr lang="en-US" sz="3200" dirty="0">
                <a:solidFill>
                  <a:srgbClr val="FFC000"/>
                </a:solidFill>
              </a:rPr>
              <a:t>Our enemy</a:t>
            </a:r>
          </a:p>
          <a:p>
            <a:pPr marL="514350" indent="-514350">
              <a:buFont typeface="+mj-lt"/>
              <a:buAutoNum type="arabicPeriod" startAt="3"/>
            </a:pPr>
            <a:r>
              <a:rPr lang="en-US" sz="3200" b="1" dirty="0">
                <a:solidFill>
                  <a:schemeClr val="bg1"/>
                </a:solidFill>
              </a:rPr>
              <a:t>Ps. 62:11-12</a:t>
            </a:r>
            <a:r>
              <a:rPr lang="en-US" sz="3200" dirty="0">
                <a:solidFill>
                  <a:schemeClr val="bg1"/>
                </a:solidFill>
              </a:rPr>
              <a:t>.  When we love as God loves, what will our love be like?   </a:t>
            </a:r>
            <a:r>
              <a:rPr lang="en-US" sz="3200" dirty="0">
                <a:solidFill>
                  <a:srgbClr val="FFC000"/>
                </a:solidFill>
              </a:rPr>
              <a:t>Unfailing</a:t>
            </a:r>
          </a:p>
        </p:txBody>
      </p:sp>
    </p:spTree>
    <p:extLst>
      <p:ext uri="{BB962C8B-B14F-4D97-AF65-F5344CB8AC3E}">
        <p14:creationId xmlns:p14="http://schemas.microsoft.com/office/powerpoint/2010/main" val="82153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9998-9BF1-904A-94AC-2D2246014E13}"/>
              </a:ext>
            </a:extLst>
          </p:cNvPr>
          <p:cNvSpPr>
            <a:spLocks noGrp="1"/>
          </p:cNvSpPr>
          <p:nvPr>
            <p:ph type="title"/>
          </p:nvPr>
        </p:nvSpPr>
        <p:spPr/>
        <p:txBody>
          <a:bodyPr/>
          <a:lstStyle/>
          <a:p>
            <a:r>
              <a:rPr lang="en-US" b="1" dirty="0">
                <a:solidFill>
                  <a:schemeClr val="bg1"/>
                </a:solidFill>
              </a:rPr>
              <a:t>What should the Church do?</a:t>
            </a:r>
            <a:endParaRPr lang="en-US" dirty="0">
              <a:solidFill>
                <a:schemeClr val="bg1"/>
              </a:solidFill>
            </a:endParaRPr>
          </a:p>
        </p:txBody>
      </p:sp>
      <p:sp>
        <p:nvSpPr>
          <p:cNvPr id="3" name="Content Placeholder 2">
            <a:extLst>
              <a:ext uri="{FF2B5EF4-FFF2-40B4-BE49-F238E27FC236}">
                <a16:creationId xmlns:a16="http://schemas.microsoft.com/office/drawing/2014/main" id="{5D1509B3-09E5-6243-84AB-9AC93099F4EF}"/>
              </a:ext>
            </a:extLst>
          </p:cNvPr>
          <p:cNvSpPr>
            <a:spLocks noGrp="1"/>
          </p:cNvSpPr>
          <p:nvPr>
            <p:ph idx="1"/>
          </p:nvPr>
        </p:nvSpPr>
        <p:spPr/>
        <p:txBody>
          <a:bodyPr>
            <a:normAutofit/>
          </a:bodyPr>
          <a:lstStyle/>
          <a:p>
            <a:pPr marL="514350" indent="-514350">
              <a:buFont typeface="+mj-lt"/>
              <a:buAutoNum type="arabicPeriod" startAt="5"/>
            </a:pPr>
            <a:r>
              <a:rPr lang="en-US" sz="3200" b="1" dirty="0">
                <a:solidFill>
                  <a:schemeClr val="bg1"/>
                </a:solidFill>
              </a:rPr>
              <a:t>Ps. 115:3</a:t>
            </a:r>
            <a:r>
              <a:rPr lang="en-US" sz="3200" dirty="0">
                <a:solidFill>
                  <a:schemeClr val="bg1"/>
                </a:solidFill>
              </a:rPr>
              <a:t>. In regards to dementia, what does this verse teach us?   </a:t>
            </a:r>
            <a:r>
              <a:rPr lang="en-US" sz="3200" dirty="0">
                <a:solidFill>
                  <a:srgbClr val="FFC000"/>
                </a:solidFill>
              </a:rPr>
              <a:t>Even dementia pleases God.</a:t>
            </a:r>
          </a:p>
          <a:p>
            <a:pPr marL="514350" indent="-514350">
              <a:buFont typeface="+mj-lt"/>
              <a:buAutoNum type="arabicPeriod" startAt="5"/>
            </a:pPr>
            <a:r>
              <a:rPr lang="en-US" sz="3200" b="1" dirty="0">
                <a:solidFill>
                  <a:schemeClr val="bg1"/>
                </a:solidFill>
              </a:rPr>
              <a:t>Ps. 90:2.</a:t>
            </a:r>
            <a:r>
              <a:rPr lang="en-US" sz="3200" dirty="0">
                <a:solidFill>
                  <a:schemeClr val="bg1"/>
                </a:solidFill>
              </a:rPr>
              <a:t> As we are enduring the process of dementia, who is with us through it?   </a:t>
            </a:r>
            <a:r>
              <a:rPr lang="en-US" sz="3200" dirty="0">
                <a:solidFill>
                  <a:srgbClr val="FFC000"/>
                </a:solidFill>
              </a:rPr>
              <a:t>God</a:t>
            </a:r>
          </a:p>
          <a:p>
            <a:pPr marL="514350" indent="-514350">
              <a:buFont typeface="+mj-lt"/>
              <a:buAutoNum type="arabicPeriod" startAt="5"/>
            </a:pPr>
            <a:r>
              <a:rPr lang="en-US" sz="3200" b="1" dirty="0">
                <a:solidFill>
                  <a:schemeClr val="bg1"/>
                </a:solidFill>
              </a:rPr>
              <a:t>Jer. 18:6</a:t>
            </a:r>
            <a:r>
              <a:rPr lang="en-US" sz="3200" dirty="0">
                <a:solidFill>
                  <a:schemeClr val="bg1"/>
                </a:solidFill>
              </a:rPr>
              <a:t>. How does Jeremiah portray us?   </a:t>
            </a:r>
            <a:r>
              <a:rPr lang="en-US" sz="3200" dirty="0">
                <a:solidFill>
                  <a:srgbClr val="FFC000"/>
                </a:solidFill>
              </a:rPr>
              <a:t>As fragile vessels of clay. </a:t>
            </a:r>
          </a:p>
          <a:p>
            <a:pPr marL="514350" indent="-514350">
              <a:buFont typeface="+mj-lt"/>
              <a:buAutoNum type="arabicPeriod" startAt="5"/>
            </a:pPr>
            <a:r>
              <a:rPr lang="en-US" sz="3200" b="1" dirty="0">
                <a:solidFill>
                  <a:schemeClr val="bg1"/>
                </a:solidFill>
              </a:rPr>
              <a:t>Acts 14:22</a:t>
            </a:r>
            <a:r>
              <a:rPr lang="en-US" sz="3200" dirty="0">
                <a:solidFill>
                  <a:schemeClr val="bg1"/>
                </a:solidFill>
              </a:rPr>
              <a:t>. What guarantee do we have about life? </a:t>
            </a:r>
            <a:r>
              <a:rPr lang="en-US" sz="3200" dirty="0">
                <a:solidFill>
                  <a:srgbClr val="FFC000"/>
                </a:solidFill>
              </a:rPr>
              <a:t> It will be full of tribulations</a:t>
            </a:r>
          </a:p>
          <a:p>
            <a:pPr marL="514350" indent="-514350">
              <a:buFont typeface="+mj-lt"/>
              <a:buAutoNum type="arabicPeriod" startAt="5"/>
            </a:pPr>
            <a:endParaRPr lang="en-US" sz="3200" dirty="0">
              <a:solidFill>
                <a:schemeClr val="bg1"/>
              </a:solidFill>
            </a:endParaRPr>
          </a:p>
        </p:txBody>
      </p:sp>
    </p:spTree>
    <p:extLst>
      <p:ext uri="{BB962C8B-B14F-4D97-AF65-F5344CB8AC3E}">
        <p14:creationId xmlns:p14="http://schemas.microsoft.com/office/powerpoint/2010/main" val="107715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9998-9BF1-904A-94AC-2D2246014E13}"/>
              </a:ext>
            </a:extLst>
          </p:cNvPr>
          <p:cNvSpPr>
            <a:spLocks noGrp="1"/>
          </p:cNvSpPr>
          <p:nvPr>
            <p:ph type="title"/>
          </p:nvPr>
        </p:nvSpPr>
        <p:spPr/>
        <p:txBody>
          <a:bodyPr/>
          <a:lstStyle/>
          <a:p>
            <a:r>
              <a:rPr lang="en-US" b="1" dirty="0">
                <a:solidFill>
                  <a:schemeClr val="bg1"/>
                </a:solidFill>
              </a:rPr>
              <a:t>What should the Church do?</a:t>
            </a:r>
            <a:endParaRPr lang="en-US" dirty="0">
              <a:solidFill>
                <a:schemeClr val="bg1"/>
              </a:solidFill>
            </a:endParaRPr>
          </a:p>
        </p:txBody>
      </p:sp>
      <p:sp>
        <p:nvSpPr>
          <p:cNvPr id="3" name="Content Placeholder 2">
            <a:extLst>
              <a:ext uri="{FF2B5EF4-FFF2-40B4-BE49-F238E27FC236}">
                <a16:creationId xmlns:a16="http://schemas.microsoft.com/office/drawing/2014/main" id="{5D1509B3-09E5-6243-84AB-9AC93099F4EF}"/>
              </a:ext>
            </a:extLst>
          </p:cNvPr>
          <p:cNvSpPr>
            <a:spLocks noGrp="1"/>
          </p:cNvSpPr>
          <p:nvPr>
            <p:ph idx="1"/>
          </p:nvPr>
        </p:nvSpPr>
        <p:spPr/>
        <p:txBody>
          <a:bodyPr>
            <a:noAutofit/>
          </a:bodyPr>
          <a:lstStyle/>
          <a:p>
            <a:pPr marL="514350" indent="-514350">
              <a:buFont typeface="+mj-lt"/>
              <a:buAutoNum type="arabicPeriod" startAt="9"/>
            </a:pPr>
            <a:r>
              <a:rPr lang="en-US" sz="3200" b="1" dirty="0">
                <a:solidFill>
                  <a:schemeClr val="bg1"/>
                </a:solidFill>
              </a:rPr>
              <a:t>Ps. 138:8</a:t>
            </a:r>
            <a:r>
              <a:rPr lang="en-US" sz="3200" dirty="0">
                <a:solidFill>
                  <a:schemeClr val="bg1"/>
                </a:solidFill>
              </a:rPr>
              <a:t>. What does this verse teach us about tribulations?   </a:t>
            </a:r>
            <a:r>
              <a:rPr lang="en-US" sz="3200" dirty="0">
                <a:solidFill>
                  <a:srgbClr val="FFC000"/>
                </a:solidFill>
              </a:rPr>
              <a:t>God has a purpose for them in our lives.</a:t>
            </a:r>
          </a:p>
          <a:p>
            <a:pPr marL="514350" indent="-514350">
              <a:buFont typeface="+mj-lt"/>
              <a:buAutoNum type="arabicPeriod" startAt="9"/>
            </a:pPr>
            <a:r>
              <a:rPr lang="en-US" sz="3200" b="1" dirty="0">
                <a:solidFill>
                  <a:schemeClr val="bg1"/>
                </a:solidFill>
              </a:rPr>
              <a:t>Prov. 16:8</a:t>
            </a:r>
            <a:r>
              <a:rPr lang="en-US" sz="3200" dirty="0">
                <a:solidFill>
                  <a:schemeClr val="bg1"/>
                </a:solidFill>
              </a:rPr>
              <a:t>. What does God also have a purpose for?   </a:t>
            </a:r>
            <a:r>
              <a:rPr lang="en-US" sz="3200" dirty="0">
                <a:solidFill>
                  <a:srgbClr val="FFC000"/>
                </a:solidFill>
              </a:rPr>
              <a:t>The wicked</a:t>
            </a:r>
          </a:p>
          <a:p>
            <a:pPr marL="514350" indent="-514350">
              <a:buFont typeface="+mj-lt"/>
              <a:buAutoNum type="arabicPeriod" startAt="9"/>
            </a:pPr>
            <a:r>
              <a:rPr lang="en-US" sz="3200" b="1" dirty="0">
                <a:solidFill>
                  <a:schemeClr val="bg1"/>
                </a:solidFill>
              </a:rPr>
              <a:t>Phi. 1:29. </a:t>
            </a:r>
            <a:r>
              <a:rPr lang="en-US" sz="3200" dirty="0">
                <a:solidFill>
                  <a:schemeClr val="bg1"/>
                </a:solidFill>
              </a:rPr>
              <a:t> What does this teach us about suffering?  </a:t>
            </a:r>
            <a:r>
              <a:rPr lang="en-US" sz="3200" dirty="0">
                <a:solidFill>
                  <a:srgbClr val="FFC000"/>
                </a:solidFill>
              </a:rPr>
              <a:t>We must be willing to do so to please Jesus.</a:t>
            </a:r>
          </a:p>
          <a:p>
            <a:pPr marL="514350" indent="-514350">
              <a:buFont typeface="+mj-lt"/>
              <a:buAutoNum type="arabicPeriod" startAt="9"/>
            </a:pPr>
            <a:r>
              <a:rPr lang="en-US" sz="3200" b="1" dirty="0">
                <a:solidFill>
                  <a:schemeClr val="bg1"/>
                </a:solidFill>
              </a:rPr>
              <a:t>Luke 24:26; Heb. 2:9-10</a:t>
            </a:r>
            <a:r>
              <a:rPr lang="en-US" sz="3200" dirty="0">
                <a:solidFill>
                  <a:schemeClr val="bg1"/>
                </a:solidFill>
              </a:rPr>
              <a:t>. When suffering is endured in a godly manner, what will be the result?  </a:t>
            </a:r>
            <a:r>
              <a:rPr lang="en-US" sz="3200" dirty="0">
                <a:solidFill>
                  <a:srgbClr val="FFC000"/>
                </a:solidFill>
              </a:rPr>
              <a:t>It will glorify and please God.     </a:t>
            </a:r>
          </a:p>
        </p:txBody>
      </p:sp>
    </p:spTree>
    <p:extLst>
      <p:ext uri="{BB962C8B-B14F-4D97-AF65-F5344CB8AC3E}">
        <p14:creationId xmlns:p14="http://schemas.microsoft.com/office/powerpoint/2010/main" val="299064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9998-9BF1-904A-94AC-2D2246014E13}"/>
              </a:ext>
            </a:extLst>
          </p:cNvPr>
          <p:cNvSpPr>
            <a:spLocks noGrp="1"/>
          </p:cNvSpPr>
          <p:nvPr>
            <p:ph type="title"/>
          </p:nvPr>
        </p:nvSpPr>
        <p:spPr/>
        <p:txBody>
          <a:bodyPr/>
          <a:lstStyle/>
          <a:p>
            <a:r>
              <a:rPr lang="en-US" b="1" dirty="0">
                <a:solidFill>
                  <a:schemeClr val="bg1"/>
                </a:solidFill>
              </a:rPr>
              <a:t>What should the Church do?</a:t>
            </a:r>
            <a:endParaRPr lang="en-US" dirty="0">
              <a:solidFill>
                <a:schemeClr val="bg1"/>
              </a:solidFill>
            </a:endParaRPr>
          </a:p>
        </p:txBody>
      </p:sp>
      <p:sp>
        <p:nvSpPr>
          <p:cNvPr id="3" name="Content Placeholder 2">
            <a:extLst>
              <a:ext uri="{FF2B5EF4-FFF2-40B4-BE49-F238E27FC236}">
                <a16:creationId xmlns:a16="http://schemas.microsoft.com/office/drawing/2014/main" id="{5D1509B3-09E5-6243-84AB-9AC93099F4EF}"/>
              </a:ext>
            </a:extLst>
          </p:cNvPr>
          <p:cNvSpPr>
            <a:spLocks noGrp="1"/>
          </p:cNvSpPr>
          <p:nvPr>
            <p:ph idx="1"/>
          </p:nvPr>
        </p:nvSpPr>
        <p:spPr>
          <a:xfrm>
            <a:off x="838200" y="1690688"/>
            <a:ext cx="11353800" cy="4486275"/>
          </a:xfrm>
        </p:spPr>
        <p:txBody>
          <a:bodyPr>
            <a:noAutofit/>
          </a:bodyPr>
          <a:lstStyle/>
          <a:p>
            <a:pPr marL="514350" indent="-514350">
              <a:buFont typeface="+mj-lt"/>
              <a:buAutoNum type="arabicPeriod" startAt="13"/>
            </a:pPr>
            <a:r>
              <a:rPr lang="en-US" sz="3200" dirty="0">
                <a:solidFill>
                  <a:schemeClr val="bg1"/>
                </a:solidFill>
              </a:rPr>
              <a:t>When we are willing to endure suffering on behalf of another individual, what will this do to the value of our expression of love?  </a:t>
            </a:r>
            <a:r>
              <a:rPr lang="en-US" sz="3200" dirty="0">
                <a:solidFill>
                  <a:srgbClr val="FFC000"/>
                </a:solidFill>
              </a:rPr>
              <a:t>It will increase it.  Christ’s love for us is of the highest value, due to His willingness to suffer to the depths that He did on our behalf personally.  We can express that same kind of love for God and others.</a:t>
            </a:r>
          </a:p>
          <a:p>
            <a:pPr marL="514350" indent="-514350">
              <a:buFont typeface="+mj-lt"/>
              <a:buAutoNum type="arabicPeriod" startAt="13"/>
            </a:pPr>
            <a:r>
              <a:rPr lang="en-US" sz="3200" b="1" dirty="0">
                <a:solidFill>
                  <a:schemeClr val="bg1"/>
                </a:solidFill>
              </a:rPr>
              <a:t>Gal. 6:2; John 13:5 </a:t>
            </a:r>
            <a:r>
              <a:rPr lang="en-US" sz="3200" dirty="0">
                <a:solidFill>
                  <a:schemeClr val="bg1"/>
                </a:solidFill>
              </a:rPr>
              <a:t>  Our efforts of caring express what, on the behalf of others?   </a:t>
            </a:r>
            <a:r>
              <a:rPr lang="en-US" sz="3200" dirty="0">
                <a:solidFill>
                  <a:srgbClr val="FFC000"/>
                </a:solidFill>
              </a:rPr>
              <a:t>Love</a:t>
            </a:r>
          </a:p>
          <a:p>
            <a:pPr marL="514350" indent="-514350">
              <a:buFont typeface="+mj-lt"/>
              <a:buAutoNum type="arabicPeriod" startAt="13"/>
            </a:pPr>
            <a:r>
              <a:rPr lang="en-US" sz="3200" b="1" dirty="0">
                <a:solidFill>
                  <a:schemeClr val="bg1"/>
                </a:solidFill>
              </a:rPr>
              <a:t>Heb. 10:25.</a:t>
            </a:r>
            <a:r>
              <a:rPr lang="en-US" sz="3200" dirty="0">
                <a:solidFill>
                  <a:schemeClr val="bg1"/>
                </a:solidFill>
              </a:rPr>
              <a:t>  This verse teaches that we have the best support group at our disposal for help in every aspect of our earthly life, what is this support group?  </a:t>
            </a:r>
            <a:r>
              <a:rPr lang="en-US" sz="3200" dirty="0">
                <a:solidFill>
                  <a:srgbClr val="FFC000"/>
                </a:solidFill>
              </a:rPr>
              <a:t>Our local Churches.</a:t>
            </a:r>
          </a:p>
          <a:p>
            <a:pPr marL="514350" indent="-514350">
              <a:buFont typeface="+mj-lt"/>
              <a:buAutoNum type="arabicPeriod" startAt="13"/>
            </a:pPr>
            <a:endParaRPr lang="en-US" sz="3200" dirty="0">
              <a:solidFill>
                <a:schemeClr val="bg1"/>
              </a:solidFill>
            </a:endParaRPr>
          </a:p>
        </p:txBody>
      </p:sp>
    </p:spTree>
    <p:extLst>
      <p:ext uri="{BB962C8B-B14F-4D97-AF65-F5344CB8AC3E}">
        <p14:creationId xmlns:p14="http://schemas.microsoft.com/office/powerpoint/2010/main" val="99379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E8497-1940-D74B-931D-04B751E270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4C2B18-6E9F-1F4A-BDC7-E807EB0FFD8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8392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107D9-AD35-7745-80CF-BC6EF630BC2D}"/>
              </a:ext>
            </a:extLst>
          </p:cNvPr>
          <p:cNvSpPr>
            <a:spLocks noGrp="1"/>
          </p:cNvSpPr>
          <p:nvPr>
            <p:ph type="title"/>
          </p:nvPr>
        </p:nvSpPr>
        <p:spPr/>
        <p:txBody>
          <a:bodyPr/>
          <a:lstStyle/>
          <a:p>
            <a:r>
              <a:rPr lang="en-US" dirty="0">
                <a:solidFill>
                  <a:schemeClr val="bg1"/>
                </a:solidFill>
              </a:rPr>
              <a:t>Grace Care Schedule</a:t>
            </a:r>
          </a:p>
        </p:txBody>
      </p:sp>
      <p:sp>
        <p:nvSpPr>
          <p:cNvPr id="3" name="Content Placeholder 2">
            <a:extLst>
              <a:ext uri="{FF2B5EF4-FFF2-40B4-BE49-F238E27FC236}">
                <a16:creationId xmlns:a16="http://schemas.microsoft.com/office/drawing/2014/main" id="{9C4809A3-AB99-DE4D-AEFE-83120365E80A}"/>
              </a:ext>
            </a:extLst>
          </p:cNvPr>
          <p:cNvSpPr>
            <a:spLocks noGrp="1"/>
          </p:cNvSpPr>
          <p:nvPr>
            <p:ph idx="1"/>
          </p:nvPr>
        </p:nvSpPr>
        <p:spPr>
          <a:xfrm>
            <a:off x="838199" y="1445741"/>
            <a:ext cx="11259065" cy="4731222"/>
          </a:xfrm>
        </p:spPr>
        <p:txBody>
          <a:bodyPr>
            <a:noAutofit/>
          </a:bodyPr>
          <a:lstStyle/>
          <a:p>
            <a:pPr marL="0" indent="0">
              <a:buNone/>
            </a:pPr>
            <a:r>
              <a:rPr lang="en-US" b="1" dirty="0">
                <a:solidFill>
                  <a:schemeClr val="bg1"/>
                </a:solidFill>
              </a:rPr>
              <a:t>Lesson One</a:t>
            </a:r>
            <a:endParaRPr lang="en-US" dirty="0">
              <a:solidFill>
                <a:schemeClr val="bg1"/>
              </a:solidFill>
            </a:endParaRPr>
          </a:p>
          <a:p>
            <a:r>
              <a:rPr lang="en-US" dirty="0">
                <a:solidFill>
                  <a:schemeClr val="bg1"/>
                </a:solidFill>
              </a:rPr>
              <a:t>Introduction:  ( 30 minutes)</a:t>
            </a:r>
          </a:p>
          <a:p>
            <a:pPr lvl="1"/>
            <a:r>
              <a:rPr lang="en-US" sz="2800" dirty="0">
                <a:solidFill>
                  <a:schemeClr val="bg1"/>
                </a:solidFill>
              </a:rPr>
              <a:t>Teacher introduction</a:t>
            </a:r>
          </a:p>
          <a:p>
            <a:pPr lvl="1"/>
            <a:r>
              <a:rPr lang="en-US" sz="2800" dirty="0">
                <a:solidFill>
                  <a:schemeClr val="bg1"/>
                </a:solidFill>
              </a:rPr>
              <a:t>Student introduction </a:t>
            </a:r>
          </a:p>
          <a:p>
            <a:pPr lvl="1"/>
            <a:r>
              <a:rPr lang="en-US" sz="2800" dirty="0">
                <a:solidFill>
                  <a:schemeClr val="bg1"/>
                </a:solidFill>
              </a:rPr>
              <a:t>Goals and purpose of the education and training</a:t>
            </a:r>
          </a:p>
          <a:p>
            <a:pPr lvl="1"/>
            <a:r>
              <a:rPr lang="en-US" sz="2800" dirty="0">
                <a:solidFill>
                  <a:schemeClr val="bg1"/>
                </a:solidFill>
              </a:rPr>
              <a:t>Reading assignments; “Finding Grace in the Face of Dementia” by Dr. John Dunlop and “Dementia Caregiver Guide” by Teepa Snow- (Positive Approach Care.)</a:t>
            </a:r>
          </a:p>
          <a:p>
            <a:pPr lvl="1"/>
            <a:r>
              <a:rPr lang="en-US" sz="2800" dirty="0">
                <a:solidFill>
                  <a:schemeClr val="bg1"/>
                </a:solidFill>
              </a:rPr>
              <a:t>Bible study assignments drawn from </a:t>
            </a:r>
            <a:r>
              <a:rPr lang="en-US" sz="2800" err="1">
                <a:solidFill>
                  <a:schemeClr val="bg1"/>
                </a:solidFill>
              </a:rPr>
              <a:t>Dr</a:t>
            </a:r>
            <a:r>
              <a:rPr lang="en-US" sz="2800">
                <a:solidFill>
                  <a:schemeClr val="bg1"/>
                </a:solidFill>
              </a:rPr>
              <a:t>. John </a:t>
            </a:r>
            <a:r>
              <a:rPr lang="en-US" sz="2800" dirty="0">
                <a:solidFill>
                  <a:schemeClr val="bg1"/>
                </a:solidFill>
              </a:rPr>
              <a:t>Dunlop’s book and additional study from instructor.</a:t>
            </a:r>
          </a:p>
          <a:p>
            <a:pPr lvl="1"/>
            <a:r>
              <a:rPr lang="en-US" sz="2800" dirty="0">
                <a:solidFill>
                  <a:schemeClr val="bg1"/>
                </a:solidFill>
              </a:rPr>
              <a:t>DVD training from Positive Approach Care by Teepa Snow.</a:t>
            </a:r>
          </a:p>
          <a:p>
            <a:r>
              <a:rPr lang="en-US" dirty="0">
                <a:solidFill>
                  <a:schemeClr val="bg1"/>
                </a:solidFill>
              </a:rPr>
              <a:t>DVD “Journey of Dementia.” (1¼ hour)</a:t>
            </a:r>
          </a:p>
        </p:txBody>
      </p:sp>
    </p:spTree>
    <p:extLst>
      <p:ext uri="{BB962C8B-B14F-4D97-AF65-F5344CB8AC3E}">
        <p14:creationId xmlns:p14="http://schemas.microsoft.com/office/powerpoint/2010/main" val="12199158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B42F0-5903-E64E-B455-D456BF5DF969}"/>
              </a:ext>
            </a:extLst>
          </p:cNvPr>
          <p:cNvSpPr>
            <a:spLocks noGrp="1"/>
          </p:cNvSpPr>
          <p:nvPr>
            <p:ph type="ctrTitle"/>
          </p:nvPr>
        </p:nvSpPr>
        <p:spPr/>
        <p:txBody>
          <a:bodyPr>
            <a:normAutofit/>
          </a:bodyPr>
          <a:lstStyle/>
          <a:p>
            <a:r>
              <a:rPr lang="en-US" b="1" dirty="0">
                <a:solidFill>
                  <a:schemeClr val="bg1"/>
                </a:solidFill>
              </a:rPr>
              <a:t>Growth through the experience of dementia.</a:t>
            </a:r>
            <a:endParaRPr lang="en-US" dirty="0">
              <a:solidFill>
                <a:schemeClr val="bg1"/>
              </a:solidFill>
            </a:endParaRPr>
          </a:p>
        </p:txBody>
      </p:sp>
      <p:sp>
        <p:nvSpPr>
          <p:cNvPr id="3" name="Subtitle 2">
            <a:extLst>
              <a:ext uri="{FF2B5EF4-FFF2-40B4-BE49-F238E27FC236}">
                <a16:creationId xmlns:a16="http://schemas.microsoft.com/office/drawing/2014/main" id="{2B292137-79FE-CA4D-8CD0-ADD26F67880E}"/>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2439094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1EE-D837-5D4C-BBF0-C110AB5CD593}"/>
              </a:ext>
            </a:extLst>
          </p:cNvPr>
          <p:cNvSpPr>
            <a:spLocks noGrp="1"/>
          </p:cNvSpPr>
          <p:nvPr>
            <p:ph type="title"/>
          </p:nvPr>
        </p:nvSpPr>
        <p:spPr/>
        <p:txBody>
          <a:bodyPr/>
          <a:lstStyle/>
          <a:p>
            <a:r>
              <a:rPr lang="en-US" b="1" dirty="0">
                <a:solidFill>
                  <a:schemeClr val="bg1"/>
                </a:solidFill>
              </a:rPr>
              <a:t>Growth through the experience of dementia.</a:t>
            </a:r>
            <a:endParaRPr lang="en-US" dirty="0">
              <a:solidFill>
                <a:schemeClr val="bg1"/>
              </a:solidFill>
            </a:endParaRPr>
          </a:p>
        </p:txBody>
      </p:sp>
      <p:sp>
        <p:nvSpPr>
          <p:cNvPr id="3" name="Content Placeholder 2">
            <a:extLst>
              <a:ext uri="{FF2B5EF4-FFF2-40B4-BE49-F238E27FC236}">
                <a16:creationId xmlns:a16="http://schemas.microsoft.com/office/drawing/2014/main" id="{5B6D3EE7-2333-9447-B67A-ADB094EEDF57}"/>
              </a:ext>
            </a:extLst>
          </p:cNvPr>
          <p:cNvSpPr>
            <a:spLocks noGrp="1"/>
          </p:cNvSpPr>
          <p:nvPr>
            <p:ph idx="1"/>
          </p:nvPr>
        </p:nvSpPr>
        <p:spPr/>
        <p:txBody>
          <a:bodyPr>
            <a:normAutofit/>
          </a:bodyPr>
          <a:lstStyle/>
          <a:p>
            <a:pPr marL="514350" lvl="0" indent="-514350">
              <a:buFont typeface="+mj-lt"/>
              <a:buAutoNum type="arabicPeriod"/>
            </a:pPr>
            <a:r>
              <a:rPr lang="en-US" sz="3200" b="1" dirty="0">
                <a:solidFill>
                  <a:schemeClr val="bg1"/>
                </a:solidFill>
              </a:rPr>
              <a:t>Mt. 27:46.</a:t>
            </a:r>
            <a:r>
              <a:rPr lang="en-US" sz="3200" dirty="0">
                <a:solidFill>
                  <a:schemeClr val="bg1"/>
                </a:solidFill>
              </a:rPr>
              <a:t> When Christ was experiencing His most intensive suffering, what did He do?   </a:t>
            </a:r>
            <a:r>
              <a:rPr lang="en-US" sz="3200" dirty="0">
                <a:solidFill>
                  <a:srgbClr val="FFC000"/>
                </a:solidFill>
              </a:rPr>
              <a:t>He prayed.  </a:t>
            </a:r>
          </a:p>
          <a:p>
            <a:pPr marL="514350" lvl="0" indent="-514350">
              <a:buFont typeface="+mj-lt"/>
              <a:buAutoNum type="arabicPeriod"/>
            </a:pPr>
            <a:r>
              <a:rPr lang="en-US" sz="3200" dirty="0">
                <a:solidFill>
                  <a:schemeClr val="bg1"/>
                </a:solidFill>
              </a:rPr>
              <a:t>What kind of prayer was it?  </a:t>
            </a:r>
            <a:r>
              <a:rPr lang="en-US" sz="3200" dirty="0">
                <a:solidFill>
                  <a:srgbClr val="FFC000"/>
                </a:solidFill>
              </a:rPr>
              <a:t>One of lamenting.  </a:t>
            </a:r>
          </a:p>
          <a:p>
            <a:pPr marL="514350" lvl="0" indent="-514350">
              <a:buFont typeface="+mj-lt"/>
              <a:buAutoNum type="arabicPeriod"/>
            </a:pPr>
            <a:r>
              <a:rPr lang="en-US" sz="3200" dirty="0">
                <a:solidFill>
                  <a:schemeClr val="bg1"/>
                </a:solidFill>
              </a:rPr>
              <a:t>If it is proper for Christ to pray lamenting the situation He was to face, how can we pray as we face the issue of Dementia?    </a:t>
            </a:r>
            <a:r>
              <a:rPr lang="en-US" sz="3200" dirty="0">
                <a:solidFill>
                  <a:srgbClr val="FFC000"/>
                </a:solidFill>
              </a:rPr>
              <a:t>We too can cry out to God and we should also, to draw from His grace just as Christ did.</a:t>
            </a:r>
          </a:p>
          <a:p>
            <a:pPr marL="514350" indent="-514350">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60991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1EE-D837-5D4C-BBF0-C110AB5CD593}"/>
              </a:ext>
            </a:extLst>
          </p:cNvPr>
          <p:cNvSpPr>
            <a:spLocks noGrp="1"/>
          </p:cNvSpPr>
          <p:nvPr>
            <p:ph type="title"/>
          </p:nvPr>
        </p:nvSpPr>
        <p:spPr/>
        <p:txBody>
          <a:bodyPr/>
          <a:lstStyle/>
          <a:p>
            <a:r>
              <a:rPr lang="en-US" b="1" dirty="0">
                <a:solidFill>
                  <a:schemeClr val="bg1"/>
                </a:solidFill>
              </a:rPr>
              <a:t>Growth through the experience of dementia.</a:t>
            </a:r>
            <a:endParaRPr lang="en-US" dirty="0">
              <a:solidFill>
                <a:schemeClr val="bg1"/>
              </a:solidFill>
            </a:endParaRPr>
          </a:p>
        </p:txBody>
      </p:sp>
      <p:sp>
        <p:nvSpPr>
          <p:cNvPr id="3" name="Content Placeholder 2">
            <a:extLst>
              <a:ext uri="{FF2B5EF4-FFF2-40B4-BE49-F238E27FC236}">
                <a16:creationId xmlns:a16="http://schemas.microsoft.com/office/drawing/2014/main" id="{5B6D3EE7-2333-9447-B67A-ADB094EEDF57}"/>
              </a:ext>
            </a:extLst>
          </p:cNvPr>
          <p:cNvSpPr>
            <a:spLocks noGrp="1"/>
          </p:cNvSpPr>
          <p:nvPr>
            <p:ph idx="1"/>
          </p:nvPr>
        </p:nvSpPr>
        <p:spPr/>
        <p:txBody>
          <a:bodyPr>
            <a:noAutofit/>
          </a:bodyPr>
          <a:lstStyle/>
          <a:p>
            <a:pPr marL="514350" lvl="0" indent="-514350">
              <a:buFont typeface="+mj-lt"/>
              <a:buAutoNum type="arabicPeriod" startAt="4"/>
            </a:pPr>
            <a:r>
              <a:rPr lang="en-US" sz="3200" b="1" dirty="0">
                <a:solidFill>
                  <a:schemeClr val="bg1"/>
                </a:solidFill>
              </a:rPr>
              <a:t>Ps. 62:8. </a:t>
            </a:r>
            <a:r>
              <a:rPr lang="en-US" sz="3200" dirty="0">
                <a:solidFill>
                  <a:schemeClr val="bg1"/>
                </a:solidFill>
              </a:rPr>
              <a:t>How does King David describe this kind of praying?  </a:t>
            </a:r>
            <a:r>
              <a:rPr lang="en-US" sz="3200" dirty="0">
                <a:solidFill>
                  <a:srgbClr val="FFC000"/>
                </a:solidFill>
              </a:rPr>
              <a:t>Pouring our heart out to God.  </a:t>
            </a:r>
            <a:r>
              <a:rPr lang="en-US" sz="3200" dirty="0">
                <a:highlight>
                  <a:srgbClr val="00FFFF"/>
                </a:highlight>
              </a:rPr>
              <a:t>(It is right to be totally honest with God.  He will use it to draw us closer to Him and then each other.)</a:t>
            </a:r>
          </a:p>
          <a:p>
            <a:pPr marL="514350" lvl="0" indent="-514350">
              <a:buFont typeface="+mj-lt"/>
              <a:buAutoNum type="arabicPeriod" startAt="4"/>
            </a:pPr>
            <a:r>
              <a:rPr lang="en-US" sz="3200" b="1" dirty="0">
                <a:solidFill>
                  <a:schemeClr val="bg1"/>
                </a:solidFill>
              </a:rPr>
              <a:t>Phil.4:6. </a:t>
            </a:r>
            <a:r>
              <a:rPr lang="en-US" sz="3200" dirty="0">
                <a:solidFill>
                  <a:schemeClr val="bg1"/>
                </a:solidFill>
              </a:rPr>
              <a:t>What command do we have here in regard to prayer?  </a:t>
            </a:r>
            <a:r>
              <a:rPr lang="en-US" sz="3200" dirty="0">
                <a:solidFill>
                  <a:srgbClr val="FFC000"/>
                </a:solidFill>
              </a:rPr>
              <a:t> We are to make our requests known to God.  </a:t>
            </a:r>
            <a:r>
              <a:rPr lang="en-US" sz="3200" dirty="0">
                <a:highlight>
                  <a:srgbClr val="00FFFF"/>
                </a:highlight>
              </a:rPr>
              <a:t>(Read carefully the list of what we can ask God to accomplish in our lives.)</a:t>
            </a:r>
          </a:p>
          <a:p>
            <a:pPr marL="514350" lvl="0" indent="-514350">
              <a:buFont typeface="+mj-lt"/>
              <a:buAutoNum type="arabicPeriod" startAt="4"/>
            </a:pPr>
            <a:r>
              <a:rPr lang="en-US" sz="3200" b="1" dirty="0">
                <a:solidFill>
                  <a:schemeClr val="bg1"/>
                </a:solidFill>
              </a:rPr>
              <a:t>Heb. 7:25.</a:t>
            </a:r>
            <a:r>
              <a:rPr lang="en-US" sz="3200" dirty="0">
                <a:solidFill>
                  <a:schemeClr val="bg1"/>
                </a:solidFill>
              </a:rPr>
              <a:t> What is Christ doing on our behalf?   </a:t>
            </a:r>
            <a:r>
              <a:rPr lang="en-US" sz="3200" dirty="0">
                <a:solidFill>
                  <a:srgbClr val="FFC000"/>
                </a:solidFill>
              </a:rPr>
              <a:t>He is interceding in prayer for us.</a:t>
            </a:r>
          </a:p>
          <a:p>
            <a:pPr marL="514350" indent="-514350">
              <a:buFont typeface="+mj-lt"/>
              <a:buAutoNum type="arabicPeriod" startAt="4"/>
            </a:pPr>
            <a:endParaRPr lang="en-US" sz="3200" dirty="0">
              <a:solidFill>
                <a:schemeClr val="bg1"/>
              </a:solidFill>
            </a:endParaRPr>
          </a:p>
        </p:txBody>
      </p:sp>
    </p:spTree>
    <p:extLst>
      <p:ext uri="{BB962C8B-B14F-4D97-AF65-F5344CB8AC3E}">
        <p14:creationId xmlns:p14="http://schemas.microsoft.com/office/powerpoint/2010/main" val="186016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1EE-D837-5D4C-BBF0-C110AB5CD593}"/>
              </a:ext>
            </a:extLst>
          </p:cNvPr>
          <p:cNvSpPr>
            <a:spLocks noGrp="1"/>
          </p:cNvSpPr>
          <p:nvPr>
            <p:ph type="title"/>
          </p:nvPr>
        </p:nvSpPr>
        <p:spPr/>
        <p:txBody>
          <a:bodyPr/>
          <a:lstStyle/>
          <a:p>
            <a:r>
              <a:rPr lang="en-US" b="1" dirty="0">
                <a:solidFill>
                  <a:schemeClr val="bg1"/>
                </a:solidFill>
              </a:rPr>
              <a:t>Growth through the experience of dementia.</a:t>
            </a:r>
            <a:endParaRPr lang="en-US" dirty="0">
              <a:solidFill>
                <a:schemeClr val="bg1"/>
              </a:solidFill>
            </a:endParaRPr>
          </a:p>
        </p:txBody>
      </p:sp>
      <p:sp>
        <p:nvSpPr>
          <p:cNvPr id="3" name="Content Placeholder 2">
            <a:extLst>
              <a:ext uri="{FF2B5EF4-FFF2-40B4-BE49-F238E27FC236}">
                <a16:creationId xmlns:a16="http://schemas.microsoft.com/office/drawing/2014/main" id="{5B6D3EE7-2333-9447-B67A-ADB094EEDF57}"/>
              </a:ext>
            </a:extLst>
          </p:cNvPr>
          <p:cNvSpPr>
            <a:spLocks noGrp="1"/>
          </p:cNvSpPr>
          <p:nvPr>
            <p:ph idx="1"/>
          </p:nvPr>
        </p:nvSpPr>
        <p:spPr/>
        <p:txBody>
          <a:bodyPr>
            <a:normAutofit/>
          </a:bodyPr>
          <a:lstStyle/>
          <a:p>
            <a:pPr marL="514350" lvl="0" indent="-514350">
              <a:buFont typeface="+mj-lt"/>
              <a:buAutoNum type="arabicPeriod" startAt="7"/>
            </a:pPr>
            <a:r>
              <a:rPr lang="en-US" sz="3200" b="1" dirty="0">
                <a:solidFill>
                  <a:schemeClr val="bg1"/>
                </a:solidFill>
              </a:rPr>
              <a:t>I Thess.5:18.</a:t>
            </a:r>
            <a:r>
              <a:rPr lang="en-US" sz="3200" dirty="0">
                <a:solidFill>
                  <a:schemeClr val="bg1"/>
                </a:solidFill>
              </a:rPr>
              <a:t> What should we be thankful for?   </a:t>
            </a:r>
            <a:r>
              <a:rPr lang="en-US" sz="3200" dirty="0">
                <a:solidFill>
                  <a:srgbClr val="FFC000"/>
                </a:solidFill>
              </a:rPr>
              <a:t>Dementia</a:t>
            </a:r>
            <a:r>
              <a:rPr lang="en-US" sz="3200" dirty="0">
                <a:solidFill>
                  <a:schemeClr val="bg1"/>
                </a:solidFill>
              </a:rPr>
              <a:t> </a:t>
            </a:r>
          </a:p>
          <a:p>
            <a:pPr marL="514350" lvl="0" indent="-514350">
              <a:buFont typeface="+mj-lt"/>
              <a:buAutoNum type="arabicPeriod" startAt="7"/>
            </a:pPr>
            <a:r>
              <a:rPr lang="en-US" sz="3200" b="1" dirty="0">
                <a:solidFill>
                  <a:schemeClr val="bg1"/>
                </a:solidFill>
              </a:rPr>
              <a:t>Duet. 29:29</a:t>
            </a:r>
            <a:r>
              <a:rPr lang="en-US" sz="3200" dirty="0">
                <a:solidFill>
                  <a:schemeClr val="bg1"/>
                </a:solidFill>
              </a:rPr>
              <a:t>. Do we have to understand what God is doing through the dementia?   </a:t>
            </a:r>
            <a:r>
              <a:rPr lang="en-US" sz="3200" dirty="0">
                <a:solidFill>
                  <a:srgbClr val="FFC000"/>
                </a:solidFill>
              </a:rPr>
              <a:t>No.</a:t>
            </a:r>
            <a:r>
              <a:rPr lang="en-US" sz="3200" dirty="0">
                <a:solidFill>
                  <a:schemeClr val="bg1"/>
                </a:solidFill>
              </a:rPr>
              <a:t> Why not?  </a:t>
            </a:r>
            <a:r>
              <a:rPr lang="en-US" sz="3200" dirty="0">
                <a:solidFill>
                  <a:srgbClr val="FFC000"/>
                </a:solidFill>
              </a:rPr>
              <a:t>God is sovereign and He doesn’t need our approval.  We just trust Him.</a:t>
            </a:r>
          </a:p>
          <a:p>
            <a:pPr marL="514350" lvl="0" indent="-514350">
              <a:buFont typeface="+mj-lt"/>
              <a:buAutoNum type="arabicPeriod" startAt="7"/>
            </a:pPr>
            <a:r>
              <a:rPr lang="en-US" sz="3200" b="1" dirty="0">
                <a:solidFill>
                  <a:schemeClr val="bg1"/>
                </a:solidFill>
              </a:rPr>
              <a:t>Isa. 55:9</a:t>
            </a:r>
            <a:r>
              <a:rPr lang="en-US" sz="3200" dirty="0">
                <a:solidFill>
                  <a:schemeClr val="bg1"/>
                </a:solidFill>
              </a:rPr>
              <a:t>. What must we never forget? </a:t>
            </a:r>
            <a:r>
              <a:rPr lang="en-US" sz="3200" dirty="0">
                <a:solidFill>
                  <a:srgbClr val="FFC000"/>
                </a:solidFill>
              </a:rPr>
              <a:t> God’s plans are always better than our own.</a:t>
            </a:r>
          </a:p>
          <a:p>
            <a:pPr marL="514350" lvl="0" indent="-514350">
              <a:buFont typeface="+mj-lt"/>
              <a:buAutoNum type="arabicPeriod" startAt="7"/>
            </a:pPr>
            <a:r>
              <a:rPr lang="en-US" sz="3200" b="1" dirty="0">
                <a:solidFill>
                  <a:schemeClr val="bg1"/>
                </a:solidFill>
              </a:rPr>
              <a:t>Rom. 5:3-5.</a:t>
            </a:r>
            <a:r>
              <a:rPr lang="en-US" sz="3200" dirty="0">
                <a:solidFill>
                  <a:schemeClr val="bg1"/>
                </a:solidFill>
              </a:rPr>
              <a:t> How is suffering good?  </a:t>
            </a:r>
            <a:r>
              <a:rPr lang="en-US" sz="3200" dirty="0">
                <a:solidFill>
                  <a:srgbClr val="FFC000"/>
                </a:solidFill>
              </a:rPr>
              <a:t>It produces endurance.  </a:t>
            </a:r>
          </a:p>
          <a:p>
            <a:pPr marL="514350" indent="-514350">
              <a:buFont typeface="+mj-lt"/>
              <a:buAutoNum type="arabicPeriod" startAt="7"/>
            </a:pPr>
            <a:endParaRPr lang="en-US" sz="3200" dirty="0">
              <a:solidFill>
                <a:schemeClr val="bg1"/>
              </a:solidFill>
            </a:endParaRPr>
          </a:p>
        </p:txBody>
      </p:sp>
    </p:spTree>
    <p:extLst>
      <p:ext uri="{BB962C8B-B14F-4D97-AF65-F5344CB8AC3E}">
        <p14:creationId xmlns:p14="http://schemas.microsoft.com/office/powerpoint/2010/main" val="8048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1EE-D837-5D4C-BBF0-C110AB5CD593}"/>
              </a:ext>
            </a:extLst>
          </p:cNvPr>
          <p:cNvSpPr>
            <a:spLocks noGrp="1"/>
          </p:cNvSpPr>
          <p:nvPr>
            <p:ph type="title"/>
          </p:nvPr>
        </p:nvSpPr>
        <p:spPr/>
        <p:txBody>
          <a:bodyPr/>
          <a:lstStyle/>
          <a:p>
            <a:r>
              <a:rPr lang="en-US" b="1" dirty="0">
                <a:solidFill>
                  <a:schemeClr val="bg1"/>
                </a:solidFill>
              </a:rPr>
              <a:t>Growth through the experience of dementia.</a:t>
            </a:r>
            <a:endParaRPr lang="en-US" dirty="0">
              <a:solidFill>
                <a:schemeClr val="bg1"/>
              </a:solidFill>
            </a:endParaRPr>
          </a:p>
        </p:txBody>
      </p:sp>
      <p:sp>
        <p:nvSpPr>
          <p:cNvPr id="3" name="Content Placeholder 2">
            <a:extLst>
              <a:ext uri="{FF2B5EF4-FFF2-40B4-BE49-F238E27FC236}">
                <a16:creationId xmlns:a16="http://schemas.microsoft.com/office/drawing/2014/main" id="{5B6D3EE7-2333-9447-B67A-ADB094EEDF57}"/>
              </a:ext>
            </a:extLst>
          </p:cNvPr>
          <p:cNvSpPr>
            <a:spLocks noGrp="1"/>
          </p:cNvSpPr>
          <p:nvPr>
            <p:ph idx="1"/>
          </p:nvPr>
        </p:nvSpPr>
        <p:spPr/>
        <p:txBody>
          <a:bodyPr>
            <a:normAutofit/>
          </a:bodyPr>
          <a:lstStyle/>
          <a:p>
            <a:pPr marL="514350" lvl="0" indent="-514350">
              <a:buFont typeface="+mj-lt"/>
              <a:buAutoNum type="arabicPeriod" startAt="11"/>
            </a:pPr>
            <a:r>
              <a:rPr lang="en-US" sz="3200" b="1" dirty="0">
                <a:solidFill>
                  <a:schemeClr val="bg1"/>
                </a:solidFill>
              </a:rPr>
              <a:t>James 1:12</a:t>
            </a:r>
            <a:r>
              <a:rPr lang="en-US" sz="3200" dirty="0">
                <a:solidFill>
                  <a:schemeClr val="bg1"/>
                </a:solidFill>
              </a:rPr>
              <a:t>. What promise do we need to keep in mind through trials?  </a:t>
            </a:r>
            <a:r>
              <a:rPr lang="en-US" sz="3200" dirty="0">
                <a:solidFill>
                  <a:srgbClr val="FFC000"/>
                </a:solidFill>
              </a:rPr>
              <a:t>Those that are faithful will receive a crown of life in Glory.</a:t>
            </a:r>
          </a:p>
          <a:p>
            <a:pPr marL="514350" lvl="0" indent="-514350">
              <a:buFont typeface="+mj-lt"/>
              <a:buAutoNum type="arabicPeriod" startAt="11"/>
            </a:pPr>
            <a:r>
              <a:rPr lang="en-US" sz="3200" b="1" dirty="0">
                <a:solidFill>
                  <a:schemeClr val="bg1"/>
                </a:solidFill>
              </a:rPr>
              <a:t>II Cor. 12:10 </a:t>
            </a:r>
            <a:r>
              <a:rPr lang="en-US" sz="3200" dirty="0">
                <a:solidFill>
                  <a:schemeClr val="bg1"/>
                </a:solidFill>
              </a:rPr>
              <a:t>How did Paul find his weakness a benefit?  </a:t>
            </a:r>
            <a:r>
              <a:rPr lang="en-US" sz="3200" dirty="0">
                <a:solidFill>
                  <a:srgbClr val="FFC000"/>
                </a:solidFill>
              </a:rPr>
              <a:t>He had to draw on God’s grace which made him stronger.</a:t>
            </a:r>
          </a:p>
          <a:p>
            <a:pPr marL="514350" lvl="0" indent="-514350">
              <a:buFont typeface="+mj-lt"/>
              <a:buAutoNum type="arabicPeriod" startAt="11"/>
            </a:pPr>
            <a:r>
              <a:rPr lang="en-US" sz="3200" b="1" dirty="0">
                <a:solidFill>
                  <a:schemeClr val="bg1"/>
                </a:solidFill>
              </a:rPr>
              <a:t>Ps. 118:24.</a:t>
            </a:r>
            <a:r>
              <a:rPr lang="en-US" sz="3200" dirty="0">
                <a:solidFill>
                  <a:schemeClr val="bg1"/>
                </a:solidFill>
              </a:rPr>
              <a:t> What should we do everyday no matter how the day goes?  </a:t>
            </a:r>
            <a:r>
              <a:rPr lang="en-US" sz="3200" dirty="0">
                <a:solidFill>
                  <a:srgbClr val="FFC000"/>
                </a:solidFill>
              </a:rPr>
              <a:t>Rejoice and be glad in it</a:t>
            </a:r>
          </a:p>
          <a:p>
            <a:pPr marL="514350" indent="-514350">
              <a:buFont typeface="+mj-lt"/>
              <a:buAutoNum type="arabicPeriod" startAt="11"/>
            </a:pPr>
            <a:endParaRPr lang="en-US" sz="3200" dirty="0">
              <a:solidFill>
                <a:schemeClr val="bg1"/>
              </a:solidFill>
            </a:endParaRPr>
          </a:p>
        </p:txBody>
      </p:sp>
    </p:spTree>
    <p:extLst>
      <p:ext uri="{BB962C8B-B14F-4D97-AF65-F5344CB8AC3E}">
        <p14:creationId xmlns:p14="http://schemas.microsoft.com/office/powerpoint/2010/main" val="370922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1EE-D837-5D4C-BBF0-C110AB5CD593}"/>
              </a:ext>
            </a:extLst>
          </p:cNvPr>
          <p:cNvSpPr>
            <a:spLocks noGrp="1"/>
          </p:cNvSpPr>
          <p:nvPr>
            <p:ph type="title"/>
          </p:nvPr>
        </p:nvSpPr>
        <p:spPr/>
        <p:txBody>
          <a:bodyPr/>
          <a:lstStyle/>
          <a:p>
            <a:endParaRPr lang="en-US" dirty="0">
              <a:solidFill>
                <a:schemeClr val="bg1"/>
              </a:solidFill>
            </a:endParaRPr>
          </a:p>
        </p:txBody>
      </p:sp>
      <p:sp>
        <p:nvSpPr>
          <p:cNvPr id="3" name="Content Placeholder 2">
            <a:extLst>
              <a:ext uri="{FF2B5EF4-FFF2-40B4-BE49-F238E27FC236}">
                <a16:creationId xmlns:a16="http://schemas.microsoft.com/office/drawing/2014/main" id="{5B6D3EE7-2333-9447-B67A-ADB094EEDF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50357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64901-DE96-FF4A-8B63-B64F45D2E7CC}"/>
              </a:ext>
            </a:extLst>
          </p:cNvPr>
          <p:cNvSpPr>
            <a:spLocks noGrp="1"/>
          </p:cNvSpPr>
          <p:nvPr>
            <p:ph type="ctrTitle"/>
          </p:nvPr>
        </p:nvSpPr>
        <p:spPr/>
        <p:txBody>
          <a:bodyPr/>
          <a:lstStyle/>
          <a:p>
            <a:r>
              <a:rPr lang="en-US" b="1" dirty="0">
                <a:solidFill>
                  <a:schemeClr val="bg1"/>
                </a:solidFill>
              </a:rPr>
              <a:t>END OF LIFE</a:t>
            </a:r>
            <a:endParaRPr lang="en-US" dirty="0">
              <a:solidFill>
                <a:schemeClr val="bg1"/>
              </a:solidFill>
            </a:endParaRPr>
          </a:p>
        </p:txBody>
      </p:sp>
      <p:sp>
        <p:nvSpPr>
          <p:cNvPr id="3" name="Subtitle 2">
            <a:extLst>
              <a:ext uri="{FF2B5EF4-FFF2-40B4-BE49-F238E27FC236}">
                <a16:creationId xmlns:a16="http://schemas.microsoft.com/office/drawing/2014/main" id="{A4FC49E5-19F6-1B4F-ACFA-CA4E60DC9733}"/>
              </a:ext>
            </a:extLst>
          </p:cNvPr>
          <p:cNvSpPr>
            <a:spLocks noGrp="1"/>
          </p:cNvSpPr>
          <p:nvPr>
            <p:ph type="subTitle" idx="1"/>
          </p:nvPr>
        </p:nvSpPr>
        <p:spPr/>
        <p:txBody>
          <a:bodyPr/>
          <a:lstStyle/>
          <a:p>
            <a:endParaRPr lang="en-US" dirty="0">
              <a:solidFill>
                <a:schemeClr val="bg1"/>
              </a:solidFill>
            </a:endParaRPr>
          </a:p>
        </p:txBody>
      </p:sp>
    </p:spTree>
    <p:extLst>
      <p:ext uri="{BB962C8B-B14F-4D97-AF65-F5344CB8AC3E}">
        <p14:creationId xmlns:p14="http://schemas.microsoft.com/office/powerpoint/2010/main" val="23026499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F7F58-200C-2C4E-8C6F-8E46AA6BEA9B}"/>
              </a:ext>
            </a:extLst>
          </p:cNvPr>
          <p:cNvSpPr>
            <a:spLocks noGrp="1"/>
          </p:cNvSpPr>
          <p:nvPr>
            <p:ph type="title"/>
          </p:nvPr>
        </p:nvSpPr>
        <p:spPr/>
        <p:txBody>
          <a:bodyPr/>
          <a:lstStyle/>
          <a:p>
            <a:r>
              <a:rPr lang="en-US" b="1" dirty="0">
                <a:solidFill>
                  <a:schemeClr val="bg1"/>
                </a:solidFill>
              </a:rPr>
              <a:t>END OF LIFE</a:t>
            </a:r>
            <a:endParaRPr lang="en-US" dirty="0"/>
          </a:p>
        </p:txBody>
      </p:sp>
      <p:sp>
        <p:nvSpPr>
          <p:cNvPr id="3" name="Content Placeholder 2">
            <a:extLst>
              <a:ext uri="{FF2B5EF4-FFF2-40B4-BE49-F238E27FC236}">
                <a16:creationId xmlns:a16="http://schemas.microsoft.com/office/drawing/2014/main" id="{646E9F0F-BC71-7F4D-83B1-9998B0A53E85}"/>
              </a:ext>
            </a:extLst>
          </p:cNvPr>
          <p:cNvSpPr>
            <a:spLocks noGrp="1"/>
          </p:cNvSpPr>
          <p:nvPr>
            <p:ph idx="1"/>
          </p:nvPr>
        </p:nvSpPr>
        <p:spPr/>
        <p:txBody>
          <a:bodyPr>
            <a:normAutofit/>
          </a:bodyPr>
          <a:lstStyle/>
          <a:p>
            <a:pPr marL="514350" lvl="0" indent="-514350">
              <a:buFont typeface="+mj-lt"/>
              <a:buAutoNum type="arabicPeriod"/>
            </a:pPr>
            <a:r>
              <a:rPr lang="en-US" sz="3200" b="1" dirty="0">
                <a:solidFill>
                  <a:schemeClr val="bg1"/>
                </a:solidFill>
              </a:rPr>
              <a:t>I Cor. 15:26. </a:t>
            </a:r>
            <a:r>
              <a:rPr lang="en-US" sz="3200" dirty="0">
                <a:solidFill>
                  <a:schemeClr val="bg1"/>
                </a:solidFill>
              </a:rPr>
              <a:t> What will become of death through Christ’s death, burial, and resurrection? </a:t>
            </a:r>
            <a:r>
              <a:rPr lang="en-US" sz="3200" dirty="0">
                <a:solidFill>
                  <a:srgbClr val="FFC000"/>
                </a:solidFill>
              </a:rPr>
              <a:t> It will be destroyed</a:t>
            </a:r>
          </a:p>
          <a:p>
            <a:pPr marL="514350" lvl="0" indent="-514350">
              <a:buFont typeface="+mj-lt"/>
              <a:buAutoNum type="arabicPeriod"/>
            </a:pPr>
            <a:r>
              <a:rPr lang="en-US" sz="3200" b="1" dirty="0" err="1">
                <a:solidFill>
                  <a:schemeClr val="bg1"/>
                </a:solidFill>
              </a:rPr>
              <a:t>Ecc</a:t>
            </a:r>
            <a:r>
              <a:rPr lang="en-US" sz="3200" b="1" dirty="0">
                <a:solidFill>
                  <a:schemeClr val="bg1"/>
                </a:solidFill>
              </a:rPr>
              <a:t>. 3:1-2</a:t>
            </a:r>
            <a:r>
              <a:rPr lang="en-US" sz="3200" dirty="0">
                <a:solidFill>
                  <a:schemeClr val="bg1"/>
                </a:solidFill>
              </a:rPr>
              <a:t>. For everyone there is a time to </a:t>
            </a:r>
            <a:r>
              <a:rPr lang="en-US" sz="3200" u="sng" dirty="0">
                <a:solidFill>
                  <a:srgbClr val="FFC000"/>
                </a:solidFill>
              </a:rPr>
              <a:t>die</a:t>
            </a:r>
            <a:r>
              <a:rPr lang="en-US" sz="3200" dirty="0">
                <a:solidFill>
                  <a:schemeClr val="bg1"/>
                </a:solidFill>
              </a:rPr>
              <a:t>.</a:t>
            </a:r>
          </a:p>
          <a:p>
            <a:pPr marL="514350" lvl="0" indent="-514350">
              <a:buFont typeface="+mj-lt"/>
              <a:buAutoNum type="arabicPeriod"/>
            </a:pPr>
            <a:r>
              <a:rPr lang="en-US" sz="3200" b="1" dirty="0">
                <a:solidFill>
                  <a:schemeClr val="bg1"/>
                </a:solidFill>
              </a:rPr>
              <a:t>Ps. 116:15.</a:t>
            </a:r>
            <a:r>
              <a:rPr lang="en-US" sz="3200" dirty="0">
                <a:solidFill>
                  <a:schemeClr val="bg1"/>
                </a:solidFill>
              </a:rPr>
              <a:t> As believers, how does God see death for us?  </a:t>
            </a:r>
            <a:r>
              <a:rPr lang="en-US" sz="3200" dirty="0">
                <a:solidFill>
                  <a:srgbClr val="FFC000"/>
                </a:solidFill>
              </a:rPr>
              <a:t>We are precious in His sight</a:t>
            </a:r>
          </a:p>
          <a:p>
            <a:pPr marL="514350" lvl="0" indent="-514350">
              <a:buFont typeface="+mj-lt"/>
              <a:buAutoNum type="arabicPeriod"/>
            </a:pPr>
            <a:r>
              <a:rPr lang="en-US" sz="3200" b="1" dirty="0">
                <a:solidFill>
                  <a:schemeClr val="bg1"/>
                </a:solidFill>
              </a:rPr>
              <a:t>Jn 11:35</a:t>
            </a:r>
            <a:r>
              <a:rPr lang="en-US" sz="3200" dirty="0">
                <a:solidFill>
                  <a:schemeClr val="bg1"/>
                </a:solidFill>
              </a:rPr>
              <a:t>.  It is all right for us to do what at the death of a loved one?  </a:t>
            </a:r>
            <a:r>
              <a:rPr lang="en-US" sz="3200" dirty="0">
                <a:solidFill>
                  <a:srgbClr val="FFC000"/>
                </a:solidFill>
              </a:rPr>
              <a:t>Cry, mourn the temporary loss.</a:t>
            </a:r>
          </a:p>
          <a:p>
            <a:pPr marL="514350" indent="-514350">
              <a:buFont typeface="+mj-lt"/>
              <a:buAutoNum type="arabicPeriod"/>
            </a:pPr>
            <a:endParaRPr lang="en-US" sz="3200" dirty="0">
              <a:solidFill>
                <a:schemeClr val="bg1"/>
              </a:solidFill>
            </a:endParaRPr>
          </a:p>
        </p:txBody>
      </p:sp>
    </p:spTree>
    <p:extLst>
      <p:ext uri="{BB962C8B-B14F-4D97-AF65-F5344CB8AC3E}">
        <p14:creationId xmlns:p14="http://schemas.microsoft.com/office/powerpoint/2010/main" val="390931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6EEBD-6562-7845-8F57-5915FF0E69BB}"/>
              </a:ext>
            </a:extLst>
          </p:cNvPr>
          <p:cNvSpPr>
            <a:spLocks noGrp="1"/>
          </p:cNvSpPr>
          <p:nvPr>
            <p:ph type="title"/>
          </p:nvPr>
        </p:nvSpPr>
        <p:spPr/>
        <p:txBody>
          <a:bodyPr/>
          <a:lstStyle/>
          <a:p>
            <a:r>
              <a:rPr lang="en-US" b="1" dirty="0">
                <a:solidFill>
                  <a:schemeClr val="bg1"/>
                </a:solidFill>
              </a:rPr>
              <a:t>END OF LIFE</a:t>
            </a:r>
            <a:endParaRPr lang="en-US" dirty="0"/>
          </a:p>
        </p:txBody>
      </p:sp>
      <p:sp>
        <p:nvSpPr>
          <p:cNvPr id="3" name="Content Placeholder 2">
            <a:extLst>
              <a:ext uri="{FF2B5EF4-FFF2-40B4-BE49-F238E27FC236}">
                <a16:creationId xmlns:a16="http://schemas.microsoft.com/office/drawing/2014/main" id="{022FD787-B863-8044-ABF3-283BB3E6043E}"/>
              </a:ext>
            </a:extLst>
          </p:cNvPr>
          <p:cNvSpPr>
            <a:spLocks noGrp="1"/>
          </p:cNvSpPr>
          <p:nvPr>
            <p:ph idx="1"/>
          </p:nvPr>
        </p:nvSpPr>
        <p:spPr/>
        <p:txBody>
          <a:bodyPr>
            <a:normAutofit/>
          </a:bodyPr>
          <a:lstStyle/>
          <a:p>
            <a:pPr marL="514350" lvl="0" indent="-514350">
              <a:buFont typeface="+mj-lt"/>
              <a:buAutoNum type="arabicPeriod" startAt="5"/>
            </a:pPr>
            <a:r>
              <a:rPr lang="en-US" sz="3200" b="1" dirty="0">
                <a:solidFill>
                  <a:schemeClr val="bg1"/>
                </a:solidFill>
              </a:rPr>
              <a:t>Job 14:5</a:t>
            </a:r>
            <a:r>
              <a:rPr lang="en-US" sz="3200" dirty="0">
                <a:solidFill>
                  <a:schemeClr val="bg1"/>
                </a:solidFill>
              </a:rPr>
              <a:t>. What does Job reveal about the timing of our death?   </a:t>
            </a:r>
            <a:r>
              <a:rPr lang="en-US" sz="3200" dirty="0">
                <a:solidFill>
                  <a:srgbClr val="FFC000"/>
                </a:solidFill>
              </a:rPr>
              <a:t>God has the appointed time for each and everyone of us.</a:t>
            </a:r>
          </a:p>
          <a:p>
            <a:pPr marL="514350" lvl="0" indent="-514350">
              <a:buFont typeface="+mj-lt"/>
              <a:buAutoNum type="arabicPeriod" startAt="5"/>
            </a:pPr>
            <a:r>
              <a:rPr lang="en-US" sz="3200" b="1" dirty="0">
                <a:solidFill>
                  <a:schemeClr val="bg1"/>
                </a:solidFill>
              </a:rPr>
              <a:t>John 14:1-3</a:t>
            </a:r>
            <a:r>
              <a:rPr lang="en-US" sz="3200" dirty="0">
                <a:solidFill>
                  <a:schemeClr val="bg1"/>
                </a:solidFill>
              </a:rPr>
              <a:t>. When a believer dies, where do they go?  T</a:t>
            </a:r>
            <a:r>
              <a:rPr lang="en-US" sz="3200" dirty="0">
                <a:solidFill>
                  <a:srgbClr val="FFC000"/>
                </a:solidFill>
              </a:rPr>
              <a:t>o the Father’s House</a:t>
            </a:r>
          </a:p>
          <a:p>
            <a:pPr marL="514350" lvl="0" indent="-514350">
              <a:buFont typeface="+mj-lt"/>
              <a:buAutoNum type="arabicPeriod" startAt="5"/>
            </a:pPr>
            <a:r>
              <a:rPr lang="en-US" sz="3200" b="1" dirty="0">
                <a:solidFill>
                  <a:schemeClr val="bg1"/>
                </a:solidFill>
              </a:rPr>
              <a:t>Rev. 21:4.</a:t>
            </a:r>
            <a:r>
              <a:rPr lang="en-US" sz="3200" dirty="0">
                <a:solidFill>
                  <a:schemeClr val="bg1"/>
                </a:solidFill>
              </a:rPr>
              <a:t>  What will not be there? </a:t>
            </a:r>
            <a:r>
              <a:rPr lang="en-US" sz="3200" dirty="0">
                <a:solidFill>
                  <a:srgbClr val="FFC000"/>
                </a:solidFill>
              </a:rPr>
              <a:t>Tears, sorrow, mourning, pain, etc.</a:t>
            </a:r>
          </a:p>
          <a:p>
            <a:pPr marL="514350" indent="-514350">
              <a:buFont typeface="+mj-lt"/>
              <a:buAutoNum type="arabicPeriod" startAt="5"/>
            </a:pPr>
            <a:endParaRPr lang="en-US" sz="3200" dirty="0">
              <a:solidFill>
                <a:schemeClr val="bg1"/>
              </a:solidFill>
            </a:endParaRPr>
          </a:p>
        </p:txBody>
      </p:sp>
    </p:spTree>
    <p:extLst>
      <p:ext uri="{BB962C8B-B14F-4D97-AF65-F5344CB8AC3E}">
        <p14:creationId xmlns:p14="http://schemas.microsoft.com/office/powerpoint/2010/main" val="4633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6EEBD-6562-7845-8F57-5915FF0E69BB}"/>
              </a:ext>
            </a:extLst>
          </p:cNvPr>
          <p:cNvSpPr>
            <a:spLocks noGrp="1"/>
          </p:cNvSpPr>
          <p:nvPr>
            <p:ph type="title"/>
          </p:nvPr>
        </p:nvSpPr>
        <p:spPr/>
        <p:txBody>
          <a:bodyPr/>
          <a:lstStyle/>
          <a:p>
            <a:r>
              <a:rPr lang="en-US" b="1" dirty="0">
                <a:solidFill>
                  <a:schemeClr val="bg1"/>
                </a:solidFill>
              </a:rPr>
              <a:t>END OF LIFE</a:t>
            </a:r>
            <a:endParaRPr lang="en-US" dirty="0"/>
          </a:p>
        </p:txBody>
      </p:sp>
      <p:sp>
        <p:nvSpPr>
          <p:cNvPr id="3" name="Content Placeholder 2">
            <a:extLst>
              <a:ext uri="{FF2B5EF4-FFF2-40B4-BE49-F238E27FC236}">
                <a16:creationId xmlns:a16="http://schemas.microsoft.com/office/drawing/2014/main" id="{022FD787-B863-8044-ABF3-283BB3E6043E}"/>
              </a:ext>
            </a:extLst>
          </p:cNvPr>
          <p:cNvSpPr>
            <a:spLocks noGrp="1"/>
          </p:cNvSpPr>
          <p:nvPr>
            <p:ph idx="1"/>
          </p:nvPr>
        </p:nvSpPr>
        <p:spPr/>
        <p:txBody>
          <a:bodyPr>
            <a:normAutofit/>
          </a:bodyPr>
          <a:lstStyle/>
          <a:p>
            <a:pPr marL="514350" lvl="0" indent="-514350">
              <a:buFont typeface="+mj-lt"/>
              <a:buAutoNum type="arabicPeriod" startAt="8"/>
            </a:pPr>
            <a:r>
              <a:rPr lang="en-US" sz="3200" b="1" dirty="0">
                <a:solidFill>
                  <a:schemeClr val="bg1"/>
                </a:solidFill>
              </a:rPr>
              <a:t>Phil. 3:21. </a:t>
            </a:r>
            <a:r>
              <a:rPr lang="en-US" sz="3200" dirty="0">
                <a:solidFill>
                  <a:schemeClr val="bg1"/>
                </a:solidFill>
              </a:rPr>
              <a:t>What will our bodies become?  </a:t>
            </a:r>
            <a:r>
              <a:rPr lang="en-US" sz="3200" dirty="0">
                <a:solidFill>
                  <a:srgbClr val="FFC000"/>
                </a:solidFill>
              </a:rPr>
              <a:t>Lowly like Christ’s glorious body.</a:t>
            </a:r>
          </a:p>
          <a:p>
            <a:pPr marL="514350" lvl="0" indent="-514350">
              <a:buFont typeface="+mj-lt"/>
              <a:buAutoNum type="arabicPeriod" startAt="8"/>
            </a:pPr>
            <a:r>
              <a:rPr lang="en-US" sz="3200" b="1" dirty="0">
                <a:solidFill>
                  <a:schemeClr val="bg1"/>
                </a:solidFill>
              </a:rPr>
              <a:t>Heb. 12:22-23</a:t>
            </a:r>
            <a:r>
              <a:rPr lang="en-US" sz="3200" dirty="0">
                <a:solidFill>
                  <a:schemeClr val="bg1"/>
                </a:solidFill>
              </a:rPr>
              <a:t>.  What will happen to our demented minds?  </a:t>
            </a:r>
            <a:r>
              <a:rPr lang="en-US" sz="3200" dirty="0">
                <a:solidFill>
                  <a:srgbClr val="FFC000"/>
                </a:solidFill>
              </a:rPr>
              <a:t>They will be made perfect</a:t>
            </a:r>
          </a:p>
          <a:p>
            <a:pPr marL="514350" lvl="0" indent="-514350">
              <a:buFont typeface="+mj-lt"/>
              <a:buAutoNum type="arabicPeriod" startAt="8"/>
            </a:pPr>
            <a:r>
              <a:rPr lang="en-US" sz="3200" b="1" dirty="0">
                <a:solidFill>
                  <a:schemeClr val="bg1"/>
                </a:solidFill>
              </a:rPr>
              <a:t>Rom. 8:18. </a:t>
            </a:r>
            <a:r>
              <a:rPr lang="en-US" sz="3200" dirty="0">
                <a:solidFill>
                  <a:schemeClr val="bg1"/>
                </a:solidFill>
              </a:rPr>
              <a:t>Our suffering today will be overwhelmed by what?   </a:t>
            </a:r>
            <a:r>
              <a:rPr lang="en-US" sz="3200" dirty="0">
                <a:solidFill>
                  <a:srgbClr val="FFC000"/>
                </a:solidFill>
              </a:rPr>
              <a:t>Heavens Glory</a:t>
            </a:r>
          </a:p>
          <a:p>
            <a:pPr marL="514350" indent="-514350">
              <a:buFont typeface="+mj-lt"/>
              <a:buAutoNum type="arabicPeriod" startAt="8"/>
            </a:pPr>
            <a:endParaRPr lang="en-US" sz="3200" dirty="0">
              <a:solidFill>
                <a:schemeClr val="bg1"/>
              </a:solidFill>
            </a:endParaRPr>
          </a:p>
        </p:txBody>
      </p:sp>
    </p:spTree>
    <p:extLst>
      <p:ext uri="{BB962C8B-B14F-4D97-AF65-F5344CB8AC3E}">
        <p14:creationId xmlns:p14="http://schemas.microsoft.com/office/powerpoint/2010/main" val="109391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43EA-8255-1949-A18A-4C3F01AF95F9}"/>
              </a:ext>
            </a:extLst>
          </p:cNvPr>
          <p:cNvSpPr>
            <a:spLocks noGrp="1"/>
          </p:cNvSpPr>
          <p:nvPr>
            <p:ph type="title"/>
          </p:nvPr>
        </p:nvSpPr>
        <p:spPr/>
        <p:txBody>
          <a:bodyPr/>
          <a:lstStyle/>
          <a:p>
            <a:r>
              <a:rPr lang="en-US" dirty="0">
                <a:solidFill>
                  <a:schemeClr val="bg1"/>
                </a:solidFill>
              </a:rPr>
              <a:t>Grace Care Schedule</a:t>
            </a:r>
            <a:endParaRPr lang="en-US" dirty="0"/>
          </a:p>
        </p:txBody>
      </p:sp>
      <p:sp>
        <p:nvSpPr>
          <p:cNvPr id="3" name="Content Placeholder 2">
            <a:extLst>
              <a:ext uri="{FF2B5EF4-FFF2-40B4-BE49-F238E27FC236}">
                <a16:creationId xmlns:a16="http://schemas.microsoft.com/office/drawing/2014/main" id="{90AD37C0-D897-3742-A0A1-933D2082C128}"/>
              </a:ext>
            </a:extLst>
          </p:cNvPr>
          <p:cNvSpPr>
            <a:spLocks noGrp="1"/>
          </p:cNvSpPr>
          <p:nvPr>
            <p:ph idx="1"/>
          </p:nvPr>
        </p:nvSpPr>
        <p:spPr/>
        <p:txBody>
          <a:bodyPr>
            <a:normAutofit/>
          </a:bodyPr>
          <a:lstStyle/>
          <a:p>
            <a:pPr marL="0" indent="0">
              <a:buNone/>
            </a:pPr>
            <a:r>
              <a:rPr lang="en-US" sz="3200" b="1" dirty="0">
                <a:solidFill>
                  <a:schemeClr val="bg1"/>
                </a:solidFill>
              </a:rPr>
              <a:t>Lesson Two</a:t>
            </a:r>
            <a:r>
              <a:rPr lang="en-US" sz="3200" dirty="0">
                <a:solidFill>
                  <a:schemeClr val="bg1"/>
                </a:solidFill>
              </a:rPr>
              <a:t> </a:t>
            </a:r>
          </a:p>
          <a:p>
            <a:r>
              <a:rPr lang="en-US" sz="3200" dirty="0">
                <a:solidFill>
                  <a:schemeClr val="bg1"/>
                </a:solidFill>
              </a:rPr>
              <a:t>Review of Bible study questions.  (30 minutes)</a:t>
            </a:r>
          </a:p>
          <a:p>
            <a:r>
              <a:rPr lang="en-US" sz="3200" dirty="0">
                <a:solidFill>
                  <a:schemeClr val="bg1"/>
                </a:solidFill>
              </a:rPr>
              <a:t>DVD training:  “Journey of Dementia”. (1¼ hour)</a:t>
            </a:r>
          </a:p>
          <a:p>
            <a:pPr marL="0" indent="0">
              <a:buNone/>
            </a:pPr>
            <a:endParaRPr lang="en-US" sz="3200" dirty="0">
              <a:solidFill>
                <a:schemeClr val="bg1"/>
              </a:solidFill>
            </a:endParaRPr>
          </a:p>
          <a:p>
            <a:pPr marL="0" indent="0">
              <a:buNone/>
            </a:pPr>
            <a:r>
              <a:rPr lang="en-US" sz="3200" b="1" dirty="0">
                <a:solidFill>
                  <a:schemeClr val="bg1"/>
                </a:solidFill>
              </a:rPr>
              <a:t>Lesson Three</a:t>
            </a:r>
            <a:endParaRPr lang="en-US" sz="3200" dirty="0">
              <a:solidFill>
                <a:schemeClr val="bg1"/>
              </a:solidFill>
            </a:endParaRPr>
          </a:p>
          <a:p>
            <a:r>
              <a:rPr lang="en-US" sz="3200" dirty="0">
                <a:solidFill>
                  <a:schemeClr val="bg1"/>
                </a:solidFill>
              </a:rPr>
              <a:t>Review of Bible study questions. (30 minutes)</a:t>
            </a:r>
          </a:p>
          <a:p>
            <a:r>
              <a:rPr lang="en-US" sz="3200" dirty="0">
                <a:solidFill>
                  <a:schemeClr val="bg1"/>
                </a:solidFill>
              </a:rPr>
              <a:t>DVD. “Progression of Dementia”. (1 hour)</a:t>
            </a:r>
          </a:p>
          <a:p>
            <a:endParaRPr lang="en-US" sz="3200" dirty="0">
              <a:solidFill>
                <a:schemeClr val="bg1"/>
              </a:solidFill>
            </a:endParaRPr>
          </a:p>
        </p:txBody>
      </p:sp>
    </p:spTree>
    <p:extLst>
      <p:ext uri="{BB962C8B-B14F-4D97-AF65-F5344CB8AC3E}">
        <p14:creationId xmlns:p14="http://schemas.microsoft.com/office/powerpoint/2010/main" val="979688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6EEBD-6562-7845-8F57-5915FF0E69B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2FD787-B863-8044-ABF3-283BB3E604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7971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B1F6-10E6-6346-AEE1-8BA8AD142DD4}"/>
              </a:ext>
            </a:extLst>
          </p:cNvPr>
          <p:cNvSpPr>
            <a:spLocks noGrp="1"/>
          </p:cNvSpPr>
          <p:nvPr>
            <p:ph type="title"/>
          </p:nvPr>
        </p:nvSpPr>
        <p:spPr/>
        <p:txBody>
          <a:bodyPr/>
          <a:lstStyle/>
          <a:p>
            <a:r>
              <a:rPr lang="en-US" dirty="0">
                <a:solidFill>
                  <a:schemeClr val="bg1"/>
                </a:solidFill>
              </a:rPr>
              <a:t>Grace Care Schedule</a:t>
            </a:r>
            <a:endParaRPr lang="en-US" dirty="0"/>
          </a:p>
        </p:txBody>
      </p:sp>
      <p:sp>
        <p:nvSpPr>
          <p:cNvPr id="3" name="Content Placeholder 2">
            <a:extLst>
              <a:ext uri="{FF2B5EF4-FFF2-40B4-BE49-F238E27FC236}">
                <a16:creationId xmlns:a16="http://schemas.microsoft.com/office/drawing/2014/main" id="{DB374C4C-07F5-F041-A0B5-770A6E60EC22}"/>
              </a:ext>
            </a:extLst>
          </p:cNvPr>
          <p:cNvSpPr>
            <a:spLocks noGrp="1"/>
          </p:cNvSpPr>
          <p:nvPr>
            <p:ph idx="1"/>
          </p:nvPr>
        </p:nvSpPr>
        <p:spPr>
          <a:xfrm>
            <a:off x="838200" y="1825625"/>
            <a:ext cx="10515600" cy="4216830"/>
          </a:xfrm>
        </p:spPr>
        <p:txBody>
          <a:bodyPr numCol="1">
            <a:noAutofit/>
          </a:bodyPr>
          <a:lstStyle/>
          <a:p>
            <a:pPr marL="0" indent="0">
              <a:buNone/>
            </a:pPr>
            <a:r>
              <a:rPr lang="en-US" sz="3200" b="1" dirty="0">
                <a:solidFill>
                  <a:schemeClr val="bg1"/>
                </a:solidFill>
              </a:rPr>
              <a:t>Lesson Four</a:t>
            </a:r>
            <a:endParaRPr lang="en-US" sz="3200" dirty="0">
              <a:solidFill>
                <a:schemeClr val="bg1"/>
              </a:solidFill>
            </a:endParaRPr>
          </a:p>
          <a:p>
            <a:pPr lvl="0"/>
            <a:r>
              <a:rPr lang="en-US" sz="3200" dirty="0">
                <a:solidFill>
                  <a:schemeClr val="bg1"/>
                </a:solidFill>
              </a:rPr>
              <a:t>Review of Bible study questions.  (30 minutes)</a:t>
            </a:r>
          </a:p>
          <a:p>
            <a:pPr lvl="0"/>
            <a:r>
              <a:rPr lang="en-US" sz="3200" dirty="0">
                <a:solidFill>
                  <a:schemeClr val="bg1"/>
                </a:solidFill>
              </a:rPr>
              <a:t>DVD “Progression of Dementia”. (1 hour)</a:t>
            </a:r>
          </a:p>
          <a:p>
            <a:pPr marL="0" indent="0">
              <a:buNone/>
            </a:pPr>
            <a:endParaRPr lang="en-US" sz="3200" b="1" dirty="0">
              <a:solidFill>
                <a:schemeClr val="bg1"/>
              </a:solidFill>
            </a:endParaRPr>
          </a:p>
          <a:p>
            <a:pPr marL="0" indent="0">
              <a:buNone/>
            </a:pPr>
            <a:r>
              <a:rPr lang="en-US" sz="3200" b="1" dirty="0">
                <a:solidFill>
                  <a:schemeClr val="bg1"/>
                </a:solidFill>
              </a:rPr>
              <a:t>Lesson Five</a:t>
            </a:r>
            <a:endParaRPr lang="en-US" sz="3200" dirty="0">
              <a:solidFill>
                <a:schemeClr val="bg1"/>
              </a:solidFill>
            </a:endParaRPr>
          </a:p>
          <a:p>
            <a:r>
              <a:rPr lang="en-US" sz="3200" dirty="0">
                <a:solidFill>
                  <a:schemeClr val="bg1"/>
                </a:solidFill>
              </a:rPr>
              <a:t>Review of Bible study questions.  (30 minutes)</a:t>
            </a:r>
          </a:p>
          <a:p>
            <a:r>
              <a:rPr lang="en-US" sz="3200" dirty="0">
                <a:solidFill>
                  <a:schemeClr val="bg1"/>
                </a:solidFill>
              </a:rPr>
              <a:t>DVD “The Art of Caregiving” (1 hour)</a:t>
            </a:r>
          </a:p>
          <a:p>
            <a:endParaRPr lang="en-US" sz="3200" dirty="0">
              <a:solidFill>
                <a:schemeClr val="bg1"/>
              </a:solidFill>
            </a:endParaRPr>
          </a:p>
        </p:txBody>
      </p:sp>
    </p:spTree>
    <p:extLst>
      <p:ext uri="{BB962C8B-B14F-4D97-AF65-F5344CB8AC3E}">
        <p14:creationId xmlns:p14="http://schemas.microsoft.com/office/powerpoint/2010/main" val="323564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105C-6F30-ED44-8CA5-29E301059FB5}"/>
              </a:ext>
            </a:extLst>
          </p:cNvPr>
          <p:cNvSpPr>
            <a:spLocks noGrp="1"/>
          </p:cNvSpPr>
          <p:nvPr>
            <p:ph type="title"/>
          </p:nvPr>
        </p:nvSpPr>
        <p:spPr/>
        <p:txBody>
          <a:bodyPr/>
          <a:lstStyle/>
          <a:p>
            <a:r>
              <a:rPr lang="en-US" dirty="0">
                <a:solidFill>
                  <a:schemeClr val="bg1"/>
                </a:solidFill>
              </a:rPr>
              <a:t>Grace Care Schedule</a:t>
            </a:r>
            <a:endParaRPr lang="en-US" dirty="0"/>
          </a:p>
        </p:txBody>
      </p:sp>
      <p:sp>
        <p:nvSpPr>
          <p:cNvPr id="3" name="Content Placeholder 2">
            <a:extLst>
              <a:ext uri="{FF2B5EF4-FFF2-40B4-BE49-F238E27FC236}">
                <a16:creationId xmlns:a16="http://schemas.microsoft.com/office/drawing/2014/main" id="{BD7E5F15-8AE1-4246-ABBD-3250D614A79F}"/>
              </a:ext>
            </a:extLst>
          </p:cNvPr>
          <p:cNvSpPr>
            <a:spLocks noGrp="1"/>
          </p:cNvSpPr>
          <p:nvPr>
            <p:ph idx="1"/>
          </p:nvPr>
        </p:nvSpPr>
        <p:spPr/>
        <p:txBody>
          <a:bodyPr>
            <a:normAutofit/>
          </a:bodyPr>
          <a:lstStyle/>
          <a:p>
            <a:pPr marL="0" indent="0">
              <a:buNone/>
            </a:pPr>
            <a:r>
              <a:rPr lang="en-US" b="1" dirty="0">
                <a:solidFill>
                  <a:schemeClr val="bg1"/>
                </a:solidFill>
              </a:rPr>
              <a:t>Lesson Six</a:t>
            </a:r>
            <a:endParaRPr lang="en-US" dirty="0">
              <a:solidFill>
                <a:schemeClr val="bg1"/>
              </a:solidFill>
            </a:endParaRPr>
          </a:p>
          <a:p>
            <a:r>
              <a:rPr lang="en-US" dirty="0">
                <a:solidFill>
                  <a:schemeClr val="bg1"/>
                </a:solidFill>
              </a:rPr>
              <a:t>Review of Bible questions.  (30 minutes)</a:t>
            </a:r>
          </a:p>
          <a:p>
            <a:r>
              <a:rPr lang="en-US" dirty="0">
                <a:solidFill>
                  <a:schemeClr val="bg1"/>
                </a:solidFill>
              </a:rPr>
              <a:t>DVD. “The Art of Caregiving)</a:t>
            </a:r>
          </a:p>
        </p:txBody>
      </p:sp>
    </p:spTree>
    <p:extLst>
      <p:ext uri="{BB962C8B-B14F-4D97-AF65-F5344CB8AC3E}">
        <p14:creationId xmlns:p14="http://schemas.microsoft.com/office/powerpoint/2010/main" val="250104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BF165-5749-DA44-839D-8D361142720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7C09E2F-1B11-FF4C-9215-4E6932CBC37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64196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3276</Words>
  <Application>Microsoft Macintosh PowerPoint</Application>
  <PresentationFormat>Widescreen</PresentationFormat>
  <Paragraphs>221</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Grace Care</vt:lpstr>
      <vt:lpstr>Materials Needed</vt:lpstr>
      <vt:lpstr>Recommended Reading</vt:lpstr>
      <vt:lpstr>Other Resources</vt:lpstr>
      <vt:lpstr>Grace Care Schedule</vt:lpstr>
      <vt:lpstr>Grace Care Schedule</vt:lpstr>
      <vt:lpstr>Grace Care Schedule</vt:lpstr>
      <vt:lpstr>Grace Care Schedule</vt:lpstr>
      <vt:lpstr>PowerPoint Presentation</vt:lpstr>
      <vt:lpstr>Introduction</vt:lpstr>
      <vt:lpstr>Introduction</vt:lpstr>
      <vt:lpstr>Homework</vt:lpstr>
      <vt:lpstr>PowerPoint Presentation</vt:lpstr>
      <vt:lpstr>God and Dementia</vt:lpstr>
      <vt:lpstr>God and Dementia </vt:lpstr>
      <vt:lpstr>God and Dementia </vt:lpstr>
      <vt:lpstr>God and Dementia </vt:lpstr>
      <vt:lpstr>God and Dementia </vt:lpstr>
      <vt:lpstr>PowerPoint Presentation</vt:lpstr>
      <vt:lpstr>How We Honor God Through Dementia</vt:lpstr>
      <vt:lpstr>How We Honor God Through Dementia</vt:lpstr>
      <vt:lpstr>How We Honor God Through Dementia</vt:lpstr>
      <vt:lpstr>How We Honor God Through Dementia</vt:lpstr>
      <vt:lpstr>How We Honor God Through Dementia</vt:lpstr>
      <vt:lpstr>How We Honor God Through Dementia</vt:lpstr>
      <vt:lpstr>PowerPoint Presentation</vt:lpstr>
      <vt:lpstr>Help for the Caregivers</vt:lpstr>
      <vt:lpstr>Help for the Caregivers</vt:lpstr>
      <vt:lpstr>Help for the Caregivers</vt:lpstr>
      <vt:lpstr>Help for the Caregivers</vt:lpstr>
      <vt:lpstr>Help for the Caregivers</vt:lpstr>
      <vt:lpstr>Help for the Caregivers</vt:lpstr>
      <vt:lpstr>Help for the Caregivers</vt:lpstr>
      <vt:lpstr>Help for the Caregivers</vt:lpstr>
      <vt:lpstr>PowerPoint Presentation</vt:lpstr>
      <vt:lpstr>Respect and Dignity of the Loved One with Dementia</vt:lpstr>
      <vt:lpstr>Respect and Dignity of the Loved One with Dementia</vt:lpstr>
      <vt:lpstr>Respect and Dignity of the Loved One with Dementia</vt:lpstr>
      <vt:lpstr>PowerPoint Presentation</vt:lpstr>
      <vt:lpstr>Meet the needs of those with Dementia </vt:lpstr>
      <vt:lpstr>Meet the needs of those with Dementia </vt:lpstr>
      <vt:lpstr>Meet the needs of those with Dementia </vt:lpstr>
      <vt:lpstr>PowerPoint Presentation</vt:lpstr>
      <vt:lpstr>What should the Church do?</vt:lpstr>
      <vt:lpstr>What should the Church do?</vt:lpstr>
      <vt:lpstr>What should the Church do?</vt:lpstr>
      <vt:lpstr>What should the Church do?</vt:lpstr>
      <vt:lpstr>What should the Church do?</vt:lpstr>
      <vt:lpstr>PowerPoint Presentation</vt:lpstr>
      <vt:lpstr>Growth through the experience of dementia.</vt:lpstr>
      <vt:lpstr>Growth through the experience of dementia.</vt:lpstr>
      <vt:lpstr>Growth through the experience of dementia.</vt:lpstr>
      <vt:lpstr>Growth through the experience of dementia.</vt:lpstr>
      <vt:lpstr>Growth through the experience of dementia.</vt:lpstr>
      <vt:lpstr>PowerPoint Presentation</vt:lpstr>
      <vt:lpstr>END OF LIFE</vt:lpstr>
      <vt:lpstr>END OF LIFE</vt:lpstr>
      <vt:lpstr>END OF LIFE</vt:lpstr>
      <vt:lpstr>END OF LIFE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Care</dc:title>
  <dc:creator>Michael Stitzel</dc:creator>
  <cp:lastModifiedBy>Michael Stitzel</cp:lastModifiedBy>
  <cp:revision>61</cp:revision>
  <dcterms:created xsi:type="dcterms:W3CDTF">2020-06-04T12:29:50Z</dcterms:created>
  <dcterms:modified xsi:type="dcterms:W3CDTF">2022-01-04T16:40:37Z</dcterms:modified>
</cp:coreProperties>
</file>